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0"/>
  </p:notesMasterIdLst>
  <p:sldIdLst>
    <p:sldId id="256" r:id="rId2"/>
    <p:sldId id="257" r:id="rId3"/>
    <p:sldId id="259" r:id="rId4"/>
    <p:sldId id="261" r:id="rId5"/>
    <p:sldId id="264" r:id="rId6"/>
    <p:sldId id="263" r:id="rId7"/>
    <p:sldId id="262" r:id="rId8"/>
    <p:sldId id="265" r:id="rId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00"/>
    <a:srgbClr val="380000"/>
    <a:srgbClr val="6B1651"/>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56"/>
    <p:restoredTop sz="65909"/>
  </p:normalViewPr>
  <p:slideViewPr>
    <p:cSldViewPr snapToGrid="0" snapToObjects="1">
      <p:cViewPr varScale="1">
        <p:scale>
          <a:sx n="56" d="100"/>
          <a:sy n="56" d="100"/>
        </p:scale>
        <p:origin x="1253"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752D0-8E8E-C24B-9B38-58241DAC6DD5}" type="datetimeFigureOut">
              <a:rPr lang="es-ES" smtClean="0"/>
              <a:t>15/12/2019</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395CF-053D-F648-B9C1-3FCACBD70772}" type="slidenum">
              <a:rPr lang="es-ES" smtClean="0"/>
              <a:t>‹N°›</a:t>
            </a:fld>
            <a:endParaRPr lang="es-ES"/>
          </a:p>
        </p:txBody>
      </p:sp>
    </p:spTree>
    <p:extLst>
      <p:ext uri="{BB962C8B-B14F-4D97-AF65-F5344CB8AC3E}">
        <p14:creationId xmlns:p14="http://schemas.microsoft.com/office/powerpoint/2010/main" val="464076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We</a:t>
            </a:r>
            <a:r>
              <a:rPr lang="es-ES" dirty="0"/>
              <a:t> </a:t>
            </a:r>
            <a:r>
              <a:rPr lang="es-ES" dirty="0" err="1"/>
              <a:t>would</a:t>
            </a:r>
            <a:r>
              <a:rPr lang="es-ES" dirty="0"/>
              <a:t> </a:t>
            </a:r>
            <a:r>
              <a:rPr lang="es-ES" dirty="0" err="1"/>
              <a:t>like</a:t>
            </a:r>
            <a:r>
              <a:rPr lang="es-ES" dirty="0"/>
              <a:t> to </a:t>
            </a:r>
            <a:r>
              <a:rPr lang="es-ES" dirty="0" err="1"/>
              <a:t>help</a:t>
            </a:r>
            <a:r>
              <a:rPr lang="es-ES" dirty="0"/>
              <a:t> </a:t>
            </a:r>
            <a:r>
              <a:rPr lang="es-ES" dirty="0" err="1"/>
              <a:t>companies</a:t>
            </a:r>
            <a:r>
              <a:rPr lang="es-ES" dirty="0"/>
              <a:t>, more </a:t>
            </a:r>
            <a:r>
              <a:rPr lang="es-ES" dirty="0" err="1"/>
              <a:t>especifically</a:t>
            </a:r>
            <a:r>
              <a:rPr lang="es-ES" dirty="0"/>
              <a:t> </a:t>
            </a:r>
            <a:r>
              <a:rPr lang="es-ES" dirty="0" err="1"/>
              <a:t>airline</a:t>
            </a:r>
            <a:r>
              <a:rPr lang="es-ES" dirty="0"/>
              <a:t> </a:t>
            </a:r>
            <a:r>
              <a:rPr lang="es-ES" dirty="0" err="1"/>
              <a:t>companies</a:t>
            </a:r>
            <a:r>
              <a:rPr lang="es-ES" dirty="0"/>
              <a:t> to </a:t>
            </a:r>
            <a:r>
              <a:rPr lang="es-ES" dirty="0" err="1"/>
              <a:t>manage</a:t>
            </a:r>
            <a:r>
              <a:rPr lang="es-ES" dirty="0"/>
              <a:t> </a:t>
            </a:r>
            <a:r>
              <a:rPr lang="es-ES" dirty="0" err="1"/>
              <a:t>this</a:t>
            </a:r>
            <a:r>
              <a:rPr lang="es-ES" dirty="0"/>
              <a:t> </a:t>
            </a:r>
            <a:r>
              <a:rPr lang="es-ES" dirty="0" err="1"/>
              <a:t>kind</a:t>
            </a:r>
            <a:r>
              <a:rPr lang="es-ES" dirty="0"/>
              <a:t> of </a:t>
            </a:r>
            <a:r>
              <a:rPr lang="es-ES" dirty="0" err="1"/>
              <a:t>customers</a:t>
            </a:r>
            <a:r>
              <a:rPr lang="es-ES" dirty="0"/>
              <a:t>.</a:t>
            </a:r>
          </a:p>
          <a:p>
            <a:endParaRPr lang="es-ES" dirty="0"/>
          </a:p>
          <a:p>
            <a:r>
              <a:rPr lang="es-ES" dirty="0"/>
              <a:t>In </a:t>
            </a:r>
            <a:r>
              <a:rPr lang="es-ES" dirty="0" err="1"/>
              <a:t>our</a:t>
            </a:r>
            <a:r>
              <a:rPr lang="es-ES" dirty="0"/>
              <a:t> </a:t>
            </a:r>
            <a:r>
              <a:rPr lang="es-ES" dirty="0" err="1"/>
              <a:t>Projec</a:t>
            </a:r>
            <a:r>
              <a:rPr lang="es-ES" dirty="0"/>
              <a:t>: </a:t>
            </a:r>
            <a:r>
              <a:rPr lang="es-ES" dirty="0" err="1"/>
              <a:t>deal</a:t>
            </a:r>
            <a:r>
              <a:rPr lang="es-ES" dirty="0"/>
              <a:t> </a:t>
            </a:r>
            <a:r>
              <a:rPr lang="es-ES" dirty="0" err="1"/>
              <a:t>with</a:t>
            </a:r>
            <a:r>
              <a:rPr lang="es-ES" dirty="0"/>
              <a:t> </a:t>
            </a:r>
            <a:r>
              <a:rPr lang="es-ES" dirty="0" err="1"/>
              <a:t>customer</a:t>
            </a:r>
            <a:r>
              <a:rPr lang="es-ES" dirty="0"/>
              <a:t> </a:t>
            </a:r>
            <a:r>
              <a:rPr lang="es-ES" dirty="0" err="1"/>
              <a:t>complaints</a:t>
            </a:r>
            <a:r>
              <a:rPr lang="es-ES" dirty="0"/>
              <a:t>. </a:t>
            </a:r>
            <a:r>
              <a:rPr lang="es-ES" dirty="0" err="1"/>
              <a:t>But</a:t>
            </a:r>
            <a:r>
              <a:rPr lang="es-ES" dirty="0"/>
              <a:t> </a:t>
            </a:r>
            <a:r>
              <a:rPr lang="es-ES" dirty="0" err="1"/>
              <a:t>how</a:t>
            </a:r>
            <a:r>
              <a:rPr lang="es-ES" dirty="0"/>
              <a:t> to do </a:t>
            </a:r>
            <a:r>
              <a:rPr lang="es-ES" dirty="0" err="1"/>
              <a:t>it</a:t>
            </a:r>
            <a:r>
              <a:rPr lang="es-ES" dirty="0"/>
              <a:t>? </a:t>
            </a:r>
          </a:p>
          <a:p>
            <a:endParaRPr lang="es-ES" dirty="0"/>
          </a:p>
        </p:txBody>
      </p:sp>
      <p:sp>
        <p:nvSpPr>
          <p:cNvPr id="4" name="Slide Number Placeholder 3"/>
          <p:cNvSpPr>
            <a:spLocks noGrp="1"/>
          </p:cNvSpPr>
          <p:nvPr>
            <p:ph type="sldNum" sz="quarter" idx="5"/>
          </p:nvPr>
        </p:nvSpPr>
        <p:spPr/>
        <p:txBody>
          <a:bodyPr/>
          <a:lstStyle/>
          <a:p>
            <a:fld id="{17C395CF-053D-F648-B9C1-3FCACBD70772}" type="slidenum">
              <a:rPr lang="es-ES" smtClean="0"/>
              <a:t>1</a:t>
            </a:fld>
            <a:endParaRPr lang="es-ES"/>
          </a:p>
        </p:txBody>
      </p:sp>
    </p:spTree>
    <p:extLst>
      <p:ext uri="{BB962C8B-B14F-4D97-AF65-F5344CB8AC3E}">
        <p14:creationId xmlns:p14="http://schemas.microsoft.com/office/powerpoint/2010/main" val="9192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noProof="0" dirty="0"/>
              <a:t>Our dataset from Kaggle: around 15k tweets from 2015 from the 6 main US-</a:t>
            </a:r>
            <a:r>
              <a:rPr lang="en-US" sz="1600" noProof="0" dirty="0" err="1"/>
              <a:t>american</a:t>
            </a:r>
            <a:r>
              <a:rPr lang="en-US" sz="1600" noProof="0" dirty="0"/>
              <a:t> airline companies.</a:t>
            </a:r>
          </a:p>
          <a:p>
            <a:r>
              <a:rPr lang="en-US" sz="1600" noProof="0" dirty="0"/>
              <a:t>Dataset with 18 columns where for our analysis the most important ones are : </a:t>
            </a:r>
          </a:p>
          <a:p>
            <a:pPr marL="285750" indent="-285750">
              <a:buFontTx/>
              <a:buChar char="-"/>
            </a:pPr>
            <a:r>
              <a:rPr lang="en-US" sz="1600" noProof="0" dirty="0"/>
              <a:t>The tweets(complexity of tweets will be explained later)</a:t>
            </a:r>
          </a:p>
          <a:p>
            <a:pPr marL="285750" indent="-285750">
              <a:buFontTx/>
              <a:buChar char="-"/>
            </a:pPr>
            <a:r>
              <a:rPr lang="en-US" sz="1600" noProof="0" dirty="0"/>
              <a:t>The airline Company,</a:t>
            </a:r>
          </a:p>
          <a:p>
            <a:pPr marL="285750" indent="-285750">
              <a:buFontTx/>
              <a:buChar char="-"/>
            </a:pPr>
            <a:r>
              <a:rPr lang="en-US" sz="1600" noProof="0" dirty="0"/>
              <a:t>the tweet creation timestamp (only 7 days period)</a:t>
            </a:r>
          </a:p>
          <a:p>
            <a:r>
              <a:rPr lang="en-US" sz="1600" noProof="0" dirty="0"/>
              <a:t>Thanks to </a:t>
            </a:r>
            <a:r>
              <a:rPr lang="en-US" sz="1600" noProof="0" dirty="0" err="1"/>
              <a:t>webscrapping</a:t>
            </a:r>
            <a:r>
              <a:rPr lang="en-US" sz="1600" noProof="0" dirty="0"/>
              <a:t> we gathered the number of followers per twitter account and if the account is verified or not. We have added this to our dataset. (illegal). We will explain in the next slides why this data is important  to cope with clients. </a:t>
            </a:r>
          </a:p>
          <a:p>
            <a:r>
              <a:rPr lang="en-US" sz="1600" noProof="0" dirty="0"/>
              <a:t>Our target is the airline sentiment, which is a string variable that can be positive, negative or neutral. For this dataset people were asked to classify the tweet. </a:t>
            </a:r>
          </a:p>
          <a:p>
            <a:r>
              <a:rPr lang="en-US" sz="1600" noProof="0" dirty="0"/>
              <a:t>Our  idea: thanks to text analytics we want to classify if the tweet is positive, negative or neutral. </a:t>
            </a:r>
          </a:p>
          <a:p>
            <a:endParaRPr lang="en-US" sz="1600" noProof="0" dirty="0"/>
          </a:p>
          <a:p>
            <a:r>
              <a:rPr lang="en-US" sz="1600" noProof="0" dirty="0"/>
              <a:t>Complexity</a:t>
            </a:r>
          </a:p>
          <a:p>
            <a:endParaRPr lang="en-US" sz="1600" noProof="0" dirty="0"/>
          </a:p>
        </p:txBody>
      </p:sp>
      <p:sp>
        <p:nvSpPr>
          <p:cNvPr id="4" name="Slide Number Placeholder 3"/>
          <p:cNvSpPr>
            <a:spLocks noGrp="1"/>
          </p:cNvSpPr>
          <p:nvPr>
            <p:ph type="sldNum" sz="quarter" idx="5"/>
          </p:nvPr>
        </p:nvSpPr>
        <p:spPr/>
        <p:txBody>
          <a:bodyPr/>
          <a:lstStyle/>
          <a:p>
            <a:fld id="{17C395CF-053D-F648-B9C1-3FCACBD70772}" type="slidenum">
              <a:rPr lang="es-ES" smtClean="0"/>
              <a:t>2</a:t>
            </a:fld>
            <a:endParaRPr lang="es-ES"/>
          </a:p>
        </p:txBody>
      </p:sp>
    </p:spTree>
    <p:extLst>
      <p:ext uri="{BB962C8B-B14F-4D97-AF65-F5344CB8AC3E}">
        <p14:creationId xmlns:p14="http://schemas.microsoft.com/office/powerpoint/2010/main" val="342084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What</a:t>
            </a:r>
            <a:r>
              <a:rPr lang="es-ES" dirty="0"/>
              <a:t> </a:t>
            </a:r>
            <a:r>
              <a:rPr lang="es-ES" dirty="0" err="1"/>
              <a:t>we</a:t>
            </a:r>
            <a:r>
              <a:rPr lang="es-ES" dirty="0"/>
              <a:t> </a:t>
            </a:r>
            <a:r>
              <a:rPr lang="es-ES" dirty="0" err="1"/>
              <a:t>saw</a:t>
            </a:r>
            <a:r>
              <a:rPr lang="es-ES" dirty="0"/>
              <a:t> at </a:t>
            </a:r>
            <a:r>
              <a:rPr lang="es-ES" dirty="0" err="1"/>
              <a:t>first</a:t>
            </a:r>
            <a:r>
              <a:rPr lang="es-ES" dirty="0"/>
              <a:t> </a:t>
            </a:r>
            <a:r>
              <a:rPr lang="es-ES" dirty="0" err="1"/>
              <a:t>glance</a:t>
            </a:r>
            <a:r>
              <a:rPr lang="es-ES" dirty="0"/>
              <a:t>: </a:t>
            </a:r>
            <a:r>
              <a:rPr lang="es-ES" dirty="0" err="1"/>
              <a:t>Most</a:t>
            </a:r>
            <a:r>
              <a:rPr lang="es-ES" dirty="0"/>
              <a:t> tweets are </a:t>
            </a:r>
            <a:r>
              <a:rPr lang="es-ES" dirty="0" err="1"/>
              <a:t>negative</a:t>
            </a:r>
            <a:r>
              <a:rPr lang="es-ES" dirty="0"/>
              <a:t>, </a:t>
            </a:r>
            <a:r>
              <a:rPr lang="es-ES" dirty="0" err="1"/>
              <a:t>for</a:t>
            </a:r>
            <a:r>
              <a:rPr lang="es-ES" dirty="0"/>
              <a:t> </a:t>
            </a:r>
            <a:r>
              <a:rPr lang="es-ES" dirty="0" err="1"/>
              <a:t>all</a:t>
            </a:r>
            <a:r>
              <a:rPr lang="es-ES" dirty="0"/>
              <a:t> </a:t>
            </a:r>
            <a:r>
              <a:rPr lang="es-ES" dirty="0" err="1"/>
              <a:t>airlines</a:t>
            </a:r>
            <a:r>
              <a:rPr lang="es-ES" dirty="0"/>
              <a:t> &gt; </a:t>
            </a:r>
            <a:r>
              <a:rPr lang="es-ES" dirty="0" err="1"/>
              <a:t>for</a:t>
            </a:r>
            <a:r>
              <a:rPr lang="es-ES" dirty="0"/>
              <a:t> </a:t>
            </a:r>
            <a:r>
              <a:rPr lang="es-ES" dirty="0" err="1"/>
              <a:t>some</a:t>
            </a:r>
            <a:r>
              <a:rPr lang="es-ES" dirty="0"/>
              <a:t> Airlines </a:t>
            </a:r>
            <a:r>
              <a:rPr lang="es-ES" dirty="0" err="1"/>
              <a:t>slightly</a:t>
            </a:r>
            <a:r>
              <a:rPr lang="es-ES" dirty="0"/>
              <a:t> </a:t>
            </a:r>
            <a:r>
              <a:rPr lang="es-ES" dirty="0" err="1"/>
              <a:t>imbalanced</a:t>
            </a:r>
            <a:r>
              <a:rPr lang="es-ES" dirty="0"/>
              <a:t>  =&gt; </a:t>
            </a:r>
            <a:r>
              <a:rPr lang="es-ES" dirty="0" err="1"/>
              <a:t>Complexifies</a:t>
            </a:r>
            <a:r>
              <a:rPr lang="es-ES" dirty="0"/>
              <a:t> </a:t>
            </a:r>
            <a:r>
              <a:rPr lang="es-ES" dirty="0" err="1"/>
              <a:t>the</a:t>
            </a:r>
            <a:r>
              <a:rPr lang="es-ES" dirty="0"/>
              <a:t> </a:t>
            </a:r>
            <a:r>
              <a:rPr lang="es-ES" dirty="0" err="1"/>
              <a:t>implementation</a:t>
            </a:r>
            <a:r>
              <a:rPr lang="es-ES" dirty="0"/>
              <a:t> of </a:t>
            </a:r>
            <a:r>
              <a:rPr lang="es-ES" dirty="0" err="1"/>
              <a:t>our</a:t>
            </a:r>
            <a:r>
              <a:rPr lang="es-ES" dirty="0"/>
              <a:t> </a:t>
            </a:r>
            <a:r>
              <a:rPr lang="es-ES" dirty="0" err="1"/>
              <a:t>classifications</a:t>
            </a:r>
            <a:endParaRPr lang="es-ES" dirty="0"/>
          </a:p>
          <a:p>
            <a:r>
              <a:rPr lang="es-ES" dirty="0" err="1"/>
              <a:t>For</a:t>
            </a:r>
            <a:r>
              <a:rPr lang="es-ES" dirty="0"/>
              <a:t> </a:t>
            </a:r>
            <a:r>
              <a:rPr lang="es-ES" dirty="0" err="1"/>
              <a:t>airline</a:t>
            </a:r>
            <a:r>
              <a:rPr lang="es-ES" dirty="0"/>
              <a:t> </a:t>
            </a:r>
            <a:r>
              <a:rPr lang="es-ES" dirty="0" err="1"/>
              <a:t>companies</a:t>
            </a:r>
            <a:r>
              <a:rPr lang="es-ES" dirty="0"/>
              <a:t> neutral tweets and positive tweets are </a:t>
            </a:r>
            <a:r>
              <a:rPr lang="es-ES" dirty="0" err="1"/>
              <a:t>less</a:t>
            </a:r>
            <a:r>
              <a:rPr lang="es-ES" dirty="0"/>
              <a:t> </a:t>
            </a:r>
            <a:r>
              <a:rPr lang="es-ES" dirty="0" err="1"/>
              <a:t>relevant</a:t>
            </a:r>
            <a:r>
              <a:rPr lang="es-ES" dirty="0"/>
              <a:t>. </a:t>
            </a:r>
            <a:r>
              <a:rPr lang="es-ES" dirty="0" err="1"/>
              <a:t>Might</a:t>
            </a:r>
            <a:r>
              <a:rPr lang="es-ES" dirty="0"/>
              <a:t> </a:t>
            </a:r>
            <a:r>
              <a:rPr lang="es-ES" dirty="0" err="1"/>
              <a:t>also</a:t>
            </a:r>
            <a:r>
              <a:rPr lang="es-ES" dirty="0"/>
              <a:t> </a:t>
            </a:r>
            <a:r>
              <a:rPr lang="es-ES" dirty="0" err="1"/>
              <a:t>answer</a:t>
            </a:r>
            <a:r>
              <a:rPr lang="es-ES" dirty="0"/>
              <a:t> </a:t>
            </a:r>
            <a:r>
              <a:rPr lang="es-ES" dirty="0" err="1"/>
              <a:t>but</a:t>
            </a:r>
            <a:r>
              <a:rPr lang="es-ES" dirty="0"/>
              <a:t> </a:t>
            </a:r>
            <a:r>
              <a:rPr lang="es-ES" dirty="0" err="1"/>
              <a:t>less</a:t>
            </a:r>
            <a:r>
              <a:rPr lang="es-ES" dirty="0"/>
              <a:t> </a:t>
            </a:r>
            <a:r>
              <a:rPr lang="es-ES" dirty="0" err="1"/>
              <a:t>important</a:t>
            </a:r>
            <a:r>
              <a:rPr lang="es-ES" dirty="0"/>
              <a:t> &gt;</a:t>
            </a:r>
            <a:r>
              <a:rPr lang="es-ES" dirty="0" err="1"/>
              <a:t>less</a:t>
            </a:r>
            <a:r>
              <a:rPr lang="es-ES" dirty="0"/>
              <a:t> </a:t>
            </a:r>
            <a:r>
              <a:rPr lang="es-ES" dirty="0" err="1"/>
              <a:t>impact</a:t>
            </a:r>
            <a:r>
              <a:rPr lang="es-ES" dirty="0"/>
              <a:t> </a:t>
            </a:r>
            <a:r>
              <a:rPr lang="es-ES" dirty="0" err="1"/>
              <a:t>on</a:t>
            </a:r>
            <a:r>
              <a:rPr lang="es-ES" dirty="0"/>
              <a:t> </a:t>
            </a:r>
            <a:r>
              <a:rPr lang="es-ES" dirty="0" err="1"/>
              <a:t>the</a:t>
            </a:r>
            <a:r>
              <a:rPr lang="es-ES" dirty="0"/>
              <a:t> </a:t>
            </a:r>
            <a:r>
              <a:rPr lang="es-ES" dirty="0" err="1"/>
              <a:t>organization</a:t>
            </a:r>
            <a:r>
              <a:rPr lang="es-ES" dirty="0"/>
              <a:t>. </a:t>
            </a:r>
          </a:p>
          <a:p>
            <a:r>
              <a:rPr lang="es-ES" dirty="0" err="1"/>
              <a:t>Most</a:t>
            </a:r>
            <a:r>
              <a:rPr lang="es-ES" dirty="0"/>
              <a:t> </a:t>
            </a:r>
            <a:r>
              <a:rPr lang="es-ES" dirty="0" err="1"/>
              <a:t>impactful</a:t>
            </a:r>
            <a:r>
              <a:rPr lang="es-ES" dirty="0"/>
              <a:t> tweets </a:t>
            </a:r>
            <a:r>
              <a:rPr lang="es-ES" dirty="0" err="1"/>
              <a:t>for</a:t>
            </a:r>
            <a:r>
              <a:rPr lang="es-ES" dirty="0"/>
              <a:t> a </a:t>
            </a:r>
            <a:r>
              <a:rPr lang="es-ES" dirty="0" err="1"/>
              <a:t>company’s</a:t>
            </a:r>
            <a:r>
              <a:rPr lang="es-ES" dirty="0"/>
              <a:t> </a:t>
            </a:r>
            <a:r>
              <a:rPr lang="es-ES" dirty="0" err="1"/>
              <a:t>reputation</a:t>
            </a:r>
            <a:r>
              <a:rPr lang="es-ES" dirty="0"/>
              <a:t> are </a:t>
            </a:r>
            <a:r>
              <a:rPr lang="es-ES" dirty="0" err="1"/>
              <a:t>the</a:t>
            </a:r>
            <a:r>
              <a:rPr lang="es-ES" dirty="0"/>
              <a:t> </a:t>
            </a:r>
            <a:r>
              <a:rPr lang="es-ES" dirty="0" err="1"/>
              <a:t>negative</a:t>
            </a:r>
            <a:r>
              <a:rPr lang="es-ES" dirty="0"/>
              <a:t> </a:t>
            </a:r>
            <a:r>
              <a:rPr lang="es-ES" dirty="0" err="1"/>
              <a:t>ones</a:t>
            </a:r>
            <a:r>
              <a:rPr lang="es-ES" dirty="0"/>
              <a:t>. </a:t>
            </a:r>
            <a:r>
              <a:rPr lang="es-ES" dirty="0" err="1"/>
              <a:t>If</a:t>
            </a:r>
            <a:r>
              <a:rPr lang="es-ES" dirty="0"/>
              <a:t> </a:t>
            </a:r>
            <a:r>
              <a:rPr lang="es-ES" dirty="0" err="1"/>
              <a:t>not</a:t>
            </a:r>
            <a:r>
              <a:rPr lang="es-ES" dirty="0"/>
              <a:t> </a:t>
            </a:r>
            <a:r>
              <a:rPr lang="es-ES" dirty="0" err="1"/>
              <a:t>treated</a:t>
            </a:r>
            <a:r>
              <a:rPr lang="es-ES" dirty="0"/>
              <a:t> </a:t>
            </a:r>
            <a:r>
              <a:rPr lang="es-ES" dirty="0" err="1"/>
              <a:t>or</a:t>
            </a:r>
            <a:r>
              <a:rPr lang="es-ES" dirty="0"/>
              <a:t> </a:t>
            </a:r>
            <a:r>
              <a:rPr lang="es-ES" dirty="0" err="1"/>
              <a:t>not</a:t>
            </a:r>
            <a:r>
              <a:rPr lang="es-ES" dirty="0"/>
              <a:t> </a:t>
            </a:r>
            <a:r>
              <a:rPr lang="es-ES" dirty="0" err="1"/>
              <a:t>quickly</a:t>
            </a:r>
            <a:r>
              <a:rPr lang="es-ES" dirty="0"/>
              <a:t> </a:t>
            </a:r>
            <a:r>
              <a:rPr lang="es-ES" dirty="0" err="1"/>
              <a:t>enough</a:t>
            </a:r>
            <a:r>
              <a:rPr lang="es-ES" dirty="0"/>
              <a:t> can </a:t>
            </a:r>
            <a:r>
              <a:rPr lang="es-ES" dirty="0" err="1"/>
              <a:t>harm</a:t>
            </a:r>
            <a:r>
              <a:rPr lang="es-ES" dirty="0"/>
              <a:t> </a:t>
            </a:r>
            <a:r>
              <a:rPr lang="es-ES" dirty="0" err="1"/>
              <a:t>the</a:t>
            </a:r>
            <a:r>
              <a:rPr lang="es-ES" dirty="0"/>
              <a:t> </a:t>
            </a:r>
            <a:r>
              <a:rPr lang="es-ES" dirty="0" err="1"/>
              <a:t>organizations</a:t>
            </a:r>
            <a:r>
              <a:rPr lang="es-ES" dirty="0"/>
              <a:t> </a:t>
            </a:r>
            <a:r>
              <a:rPr lang="es-ES" dirty="0" err="1"/>
              <a:t>image</a:t>
            </a:r>
            <a:r>
              <a:rPr lang="es-ES" dirty="0"/>
              <a:t>/</a:t>
            </a:r>
            <a:r>
              <a:rPr lang="es-ES" dirty="0" err="1"/>
              <a:t>repuatation</a:t>
            </a:r>
            <a:r>
              <a:rPr lang="es-ES" dirty="0"/>
              <a:t>.</a:t>
            </a:r>
          </a:p>
          <a:p>
            <a:endParaRPr lang="es-ES" dirty="0"/>
          </a:p>
        </p:txBody>
      </p:sp>
      <p:sp>
        <p:nvSpPr>
          <p:cNvPr id="4" name="Slide Number Placeholder 3"/>
          <p:cNvSpPr>
            <a:spLocks noGrp="1"/>
          </p:cNvSpPr>
          <p:nvPr>
            <p:ph type="sldNum" sz="quarter" idx="5"/>
          </p:nvPr>
        </p:nvSpPr>
        <p:spPr/>
        <p:txBody>
          <a:bodyPr/>
          <a:lstStyle/>
          <a:p>
            <a:fld id="{17C395CF-053D-F648-B9C1-3FCACBD70772}" type="slidenum">
              <a:rPr lang="es-ES" smtClean="0"/>
              <a:t>3</a:t>
            </a:fld>
            <a:endParaRPr lang="es-ES"/>
          </a:p>
        </p:txBody>
      </p:sp>
    </p:spTree>
    <p:extLst>
      <p:ext uri="{BB962C8B-B14F-4D97-AF65-F5344CB8AC3E}">
        <p14:creationId xmlns:p14="http://schemas.microsoft.com/office/powerpoint/2010/main" val="310084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We</a:t>
            </a:r>
            <a:r>
              <a:rPr lang="es-ES" dirty="0"/>
              <a:t> </a:t>
            </a:r>
            <a:r>
              <a:rPr lang="es-ES" dirty="0" err="1"/>
              <a:t>applied</a:t>
            </a:r>
            <a:r>
              <a:rPr lang="es-ES" dirty="0"/>
              <a:t> </a:t>
            </a:r>
            <a:r>
              <a:rPr lang="es-ES" dirty="0" err="1"/>
              <a:t>the</a:t>
            </a:r>
            <a:r>
              <a:rPr lang="es-ES" dirty="0"/>
              <a:t> </a:t>
            </a:r>
            <a:r>
              <a:rPr lang="es-ES" dirty="0" err="1"/>
              <a:t>methods</a:t>
            </a:r>
            <a:r>
              <a:rPr lang="es-ES" dirty="0"/>
              <a:t> </a:t>
            </a:r>
            <a:r>
              <a:rPr lang="es-ES" dirty="0" err="1"/>
              <a:t>that</a:t>
            </a:r>
            <a:r>
              <a:rPr lang="es-ES" dirty="0"/>
              <a:t> </a:t>
            </a:r>
            <a:r>
              <a:rPr lang="es-ES" dirty="0" err="1"/>
              <a:t>we</a:t>
            </a:r>
            <a:r>
              <a:rPr lang="es-ES" dirty="0"/>
              <a:t> </a:t>
            </a:r>
            <a:r>
              <a:rPr lang="es-ES" dirty="0" err="1"/>
              <a:t>saw</a:t>
            </a:r>
            <a:r>
              <a:rPr lang="es-ES" dirty="0"/>
              <a:t> in </a:t>
            </a:r>
            <a:r>
              <a:rPr lang="es-ES" dirty="0" err="1"/>
              <a:t>class</a:t>
            </a:r>
            <a:r>
              <a:rPr lang="es-ES" dirty="0"/>
              <a:t> </a:t>
            </a:r>
            <a:r>
              <a:rPr lang="es-ES" dirty="0" err="1"/>
              <a:t>for</a:t>
            </a:r>
            <a:r>
              <a:rPr lang="es-ES" dirty="0"/>
              <a:t> </a:t>
            </a:r>
            <a:r>
              <a:rPr lang="es-ES" dirty="0" err="1"/>
              <a:t>classification</a:t>
            </a:r>
            <a:r>
              <a:rPr lang="es-ES" dirty="0"/>
              <a:t>.  </a:t>
            </a:r>
            <a:r>
              <a:rPr lang="es-ES" dirty="0" err="1"/>
              <a:t>Which</a:t>
            </a:r>
            <a:r>
              <a:rPr lang="es-ES" dirty="0"/>
              <a:t> are: </a:t>
            </a:r>
          </a:p>
          <a:p>
            <a:pPr marL="171450" indent="-171450">
              <a:buFontTx/>
              <a:buChar char="-"/>
            </a:pPr>
            <a:endParaRPr lang="es-ES" dirty="0"/>
          </a:p>
          <a:p>
            <a:pPr marL="171450" indent="-171450">
              <a:buFontTx/>
              <a:buChar char="-"/>
            </a:pPr>
            <a:r>
              <a:rPr lang="es-ES" dirty="0" err="1"/>
              <a:t>Logistic</a:t>
            </a:r>
            <a:r>
              <a:rPr lang="es-ES" dirty="0"/>
              <a:t> </a:t>
            </a:r>
            <a:r>
              <a:rPr lang="es-ES" dirty="0" err="1"/>
              <a:t>regression</a:t>
            </a:r>
            <a:endParaRPr lang="es-ES" dirty="0"/>
          </a:p>
          <a:p>
            <a:pPr marL="171450" indent="-171450">
              <a:buFontTx/>
              <a:buChar char="-"/>
            </a:pPr>
            <a:r>
              <a:rPr lang="es-ES" dirty="0"/>
              <a:t>K-</a:t>
            </a:r>
            <a:r>
              <a:rPr lang="es-ES" dirty="0" err="1"/>
              <a:t>Neighbors</a:t>
            </a:r>
            <a:endParaRPr lang="es-ES" dirty="0"/>
          </a:p>
          <a:p>
            <a:pPr marL="171450" indent="-171450">
              <a:buFontTx/>
              <a:buChar char="-"/>
            </a:pPr>
            <a:r>
              <a:rPr lang="es-ES" dirty="0" err="1"/>
              <a:t>Decsion</a:t>
            </a:r>
            <a:r>
              <a:rPr lang="es-ES" dirty="0"/>
              <a:t> </a:t>
            </a:r>
            <a:r>
              <a:rPr lang="es-ES" dirty="0" err="1"/>
              <a:t>Tree</a:t>
            </a:r>
            <a:endParaRPr lang="es-ES" dirty="0"/>
          </a:p>
          <a:p>
            <a:pPr marL="171450" indent="-171450">
              <a:buFontTx/>
              <a:buChar char="-"/>
            </a:pPr>
            <a:r>
              <a:rPr lang="es-ES" dirty="0" err="1"/>
              <a:t>Random</a:t>
            </a:r>
            <a:r>
              <a:rPr lang="es-ES" dirty="0"/>
              <a:t> </a:t>
            </a:r>
            <a:r>
              <a:rPr lang="es-ES" dirty="0" err="1"/>
              <a:t>Forest</a:t>
            </a: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17C395CF-053D-F648-B9C1-3FCACBD70772}" type="slidenum">
              <a:rPr lang="es-ES" smtClean="0"/>
              <a:t>4</a:t>
            </a:fld>
            <a:endParaRPr lang="es-ES"/>
          </a:p>
        </p:txBody>
      </p:sp>
    </p:spTree>
    <p:extLst>
      <p:ext uri="{BB962C8B-B14F-4D97-AF65-F5344CB8AC3E}">
        <p14:creationId xmlns:p14="http://schemas.microsoft.com/office/powerpoint/2010/main" val="247777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TestBlob&amp;Vader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So, we tried to find other methods to qualify the tweets into sentiment categories: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-Good because : </a:t>
            </a:r>
            <a:r>
              <a:rPr lang="en-US" dirty="0"/>
              <a:t>Emojis &amp; intensity (capital letters &amp; </a:t>
            </a:r>
            <a:r>
              <a:rPr lang="en-US" dirty="0" err="1"/>
              <a:t>ponctuation</a:t>
            </a:r>
            <a:r>
              <a:rPr lang="en-US" dirty="0"/>
              <a:t>) problems solved</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-Not good because: Accuracy is not improving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Why: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noProof="0" dirty="0"/>
              <a:t>We have still some of the challenges we had with the other classifiers (</a:t>
            </a:r>
            <a:r>
              <a:rPr lang="en-US" dirty="0"/>
              <a:t>Joint text / hashtags, Irony, Abbreviated words, Ambiguity of words)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Both classifiers provide output in float =&gt; that we then manually classified into neutral, positive and negative tweets. =&gt; subjective setting of thresholds.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probably contributed to low accuracy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CH" sz="1200" noProof="0"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17C395CF-053D-F648-B9C1-3FCACBD70772}" type="slidenum">
              <a:rPr lang="es-ES" smtClean="0"/>
              <a:t>5</a:t>
            </a:fld>
            <a:endParaRPr lang="es-ES"/>
          </a:p>
        </p:txBody>
      </p:sp>
    </p:spTree>
    <p:extLst>
      <p:ext uri="{BB962C8B-B14F-4D97-AF65-F5344CB8AC3E}">
        <p14:creationId xmlns:p14="http://schemas.microsoft.com/office/powerpoint/2010/main" val="1113013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err="1"/>
              <a:t>Challenges</a:t>
            </a:r>
            <a:r>
              <a:rPr lang="es-ES" dirty="0"/>
              <a:t> </a:t>
            </a:r>
            <a:r>
              <a:rPr lang="es-ES" dirty="0" err="1"/>
              <a:t>with</a:t>
            </a:r>
            <a:r>
              <a:rPr lang="es-ES" dirty="0"/>
              <a:t> tweet </a:t>
            </a:r>
            <a:r>
              <a:rPr lang="es-ES" dirty="0" err="1"/>
              <a:t>text</a:t>
            </a:r>
            <a:r>
              <a:rPr lang="es-ES" dirty="0"/>
              <a:t>: </a:t>
            </a:r>
            <a:r>
              <a:rPr lang="en-US" sz="1200" noProof="0" dirty="0"/>
              <a:t>(ex: #</a:t>
            </a:r>
            <a:r>
              <a:rPr lang="en-US" sz="1200" noProof="0" dirty="0" err="1"/>
              <a:t>worsttripever</a:t>
            </a:r>
            <a:r>
              <a:rPr lang="en-US" sz="1200" noProof="0" dirty="0"/>
              <a:t>), emojis (not able to take into account when tokenized but provides much info), intensity of words (</a:t>
            </a:r>
            <a:r>
              <a:rPr lang="en-US" sz="1200" noProof="0" dirty="0" err="1"/>
              <a:t>ponctuation</a:t>
            </a:r>
            <a:r>
              <a:rPr lang="en-US" sz="1200" noProof="0" dirty="0"/>
              <a:t>, capital letters, ex: best/ BEST / BEST!!!), irony (), abbreviating words (pls for please), ambiguity of words (</a:t>
            </a:r>
            <a:r>
              <a:rPr lang="en-US" sz="1200" noProof="0" dirty="0" err="1"/>
              <a:t>f.ex</a:t>
            </a:r>
            <a:r>
              <a:rPr lang="en-US" sz="1200" noProof="0" dirty="0"/>
              <a:t>: killed &gt; can be very good or very bad). </a:t>
            </a:r>
          </a:p>
          <a:p>
            <a:pPr marL="171450" indent="-171450">
              <a:buFontTx/>
              <a:buChar char="-"/>
            </a:pPr>
            <a:r>
              <a:rPr lang="en-US" sz="1200" noProof="0" dirty="0"/>
              <a:t>As mentioned before, unbalanced classes</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17C395CF-053D-F648-B9C1-3FCACBD70772}" type="slidenum">
              <a:rPr lang="es-ES" smtClean="0"/>
              <a:t>6</a:t>
            </a:fld>
            <a:endParaRPr lang="es-ES"/>
          </a:p>
        </p:txBody>
      </p:sp>
    </p:spTree>
    <p:extLst>
      <p:ext uri="{BB962C8B-B14F-4D97-AF65-F5344CB8AC3E}">
        <p14:creationId xmlns:p14="http://schemas.microsoft.com/office/powerpoint/2010/main" val="199940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any Company it is important to understand what customers think about there service. </a:t>
            </a:r>
          </a:p>
          <a:p>
            <a:r>
              <a:rPr lang="en-US" noProof="0" dirty="0"/>
              <a:t>Twitter is a media where many people express their opinions on experiences with airline companies. </a:t>
            </a:r>
          </a:p>
          <a:p>
            <a:endParaRPr lang="en-US" noProof="0" dirty="0"/>
          </a:p>
          <a:p>
            <a:r>
              <a:rPr lang="en-US" noProof="0" dirty="0"/>
              <a:t>In only 7 days there were thousands of tweets for each Company &gt; impossible to treat all of them quickly</a:t>
            </a:r>
          </a:p>
          <a:p>
            <a:endParaRPr lang="en-US" noProof="0" dirty="0"/>
          </a:p>
          <a:p>
            <a:r>
              <a:rPr lang="en-US" noProof="0" dirty="0"/>
              <a:t>Prioritization=&gt; Order of tweet treatment: </a:t>
            </a:r>
          </a:p>
          <a:p>
            <a:pPr marL="171450" indent="-171450">
              <a:buFontTx/>
              <a:buChar char="-"/>
            </a:pPr>
            <a:r>
              <a:rPr lang="en-US" noProof="0" dirty="0"/>
              <a:t>Ideally = Priced paid</a:t>
            </a:r>
          </a:p>
          <a:p>
            <a:pPr marL="171450" indent="-171450">
              <a:buFontTx/>
              <a:buChar char="-"/>
            </a:pPr>
            <a:r>
              <a:rPr lang="en-US" noProof="0" dirty="0"/>
              <a:t>Negativity</a:t>
            </a:r>
          </a:p>
          <a:p>
            <a:pPr marL="171450" indent="-171450">
              <a:buFontTx/>
              <a:buChar char="-"/>
            </a:pPr>
            <a:r>
              <a:rPr lang="en-US" noProof="0" dirty="0"/>
              <a:t>Scope: Followers and verified</a:t>
            </a:r>
          </a:p>
          <a:p>
            <a:endParaRPr lang="en-US" noProof="0" dirty="0"/>
          </a:p>
          <a:p>
            <a:r>
              <a:rPr lang="en-US" noProof="0" dirty="0"/>
              <a:t>We have added two additional columns to our data set (thanks to </a:t>
            </a:r>
            <a:r>
              <a:rPr lang="en-US" noProof="0" dirty="0" err="1"/>
              <a:t>webscrapping</a:t>
            </a:r>
            <a:r>
              <a:rPr lang="en-US" noProof="0" dirty="0"/>
              <a:t>): </a:t>
            </a:r>
          </a:p>
          <a:p>
            <a:r>
              <a:rPr lang="en-US" noProof="0" dirty="0"/>
              <a:t>- # of followers per twitter account =&gt; very important because the more followers the person has the most impact might have his/her tweets</a:t>
            </a:r>
          </a:p>
          <a:p>
            <a:pPr marL="171450" indent="-171450">
              <a:buFontTx/>
              <a:buChar char="-"/>
            </a:pPr>
            <a:r>
              <a:rPr lang="en-US" noProof="0" dirty="0"/>
              <a:t>If a twitter account is verified or not. =&gt; people with much influence =&gt; tweets from this account might have more impact</a:t>
            </a:r>
          </a:p>
        </p:txBody>
      </p:sp>
      <p:sp>
        <p:nvSpPr>
          <p:cNvPr id="4" name="Slide Number Placeholder 3"/>
          <p:cNvSpPr>
            <a:spLocks noGrp="1"/>
          </p:cNvSpPr>
          <p:nvPr>
            <p:ph type="sldNum" sz="quarter" idx="5"/>
          </p:nvPr>
        </p:nvSpPr>
        <p:spPr/>
        <p:txBody>
          <a:bodyPr/>
          <a:lstStyle/>
          <a:p>
            <a:fld id="{17C395CF-053D-F648-B9C1-3FCACBD70772}" type="slidenum">
              <a:rPr lang="es-ES" smtClean="0"/>
              <a:t>7</a:t>
            </a:fld>
            <a:endParaRPr lang="es-ES"/>
          </a:p>
        </p:txBody>
      </p:sp>
    </p:spTree>
    <p:extLst>
      <p:ext uri="{BB962C8B-B14F-4D97-AF65-F5344CB8AC3E}">
        <p14:creationId xmlns:p14="http://schemas.microsoft.com/office/powerpoint/2010/main" val="3230057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endParaRPr lang="en-US" noProof="0" dirty="0"/>
          </a:p>
        </p:txBody>
      </p:sp>
      <p:sp>
        <p:nvSpPr>
          <p:cNvPr id="4" name="Slide Number Placeholder 3"/>
          <p:cNvSpPr>
            <a:spLocks noGrp="1"/>
          </p:cNvSpPr>
          <p:nvPr>
            <p:ph type="sldNum" sz="quarter" idx="5"/>
          </p:nvPr>
        </p:nvSpPr>
        <p:spPr/>
        <p:txBody>
          <a:bodyPr/>
          <a:lstStyle/>
          <a:p>
            <a:fld id="{17C395CF-053D-F648-B9C1-3FCACBD70772}" type="slidenum">
              <a:rPr lang="es-ES" smtClean="0"/>
              <a:t>8</a:t>
            </a:fld>
            <a:endParaRPr lang="es-ES"/>
          </a:p>
        </p:txBody>
      </p:sp>
    </p:spTree>
    <p:extLst>
      <p:ext uri="{BB962C8B-B14F-4D97-AF65-F5344CB8AC3E}">
        <p14:creationId xmlns:p14="http://schemas.microsoft.com/office/powerpoint/2010/main" val="3093692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811C-D310-B749-8FB0-C1B87ECCEAE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
          </a:p>
        </p:txBody>
      </p:sp>
      <p:sp>
        <p:nvSpPr>
          <p:cNvPr id="3" name="Subtitle 2">
            <a:extLst>
              <a:ext uri="{FF2B5EF4-FFF2-40B4-BE49-F238E27FC236}">
                <a16:creationId xmlns:a16="http://schemas.microsoft.com/office/drawing/2014/main" id="{D68DD641-0BE2-1C4B-89FD-29C2F08EC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
          </a:p>
        </p:txBody>
      </p:sp>
      <p:sp>
        <p:nvSpPr>
          <p:cNvPr id="4" name="Date Placeholder 3">
            <a:extLst>
              <a:ext uri="{FF2B5EF4-FFF2-40B4-BE49-F238E27FC236}">
                <a16:creationId xmlns:a16="http://schemas.microsoft.com/office/drawing/2014/main" id="{69DF5B23-85BB-2F43-BDEC-53101866E6CE}"/>
              </a:ext>
            </a:extLst>
          </p:cNvPr>
          <p:cNvSpPr>
            <a:spLocks noGrp="1"/>
          </p:cNvSpPr>
          <p:nvPr>
            <p:ph type="dt" sz="half" idx="10"/>
          </p:nvPr>
        </p:nvSpPr>
        <p:spPr/>
        <p:txBody>
          <a:bodyPr/>
          <a:lstStyle/>
          <a:p>
            <a:fld id="{83284890-85D2-4D7B-8EF5-15A9C1DB8F42}" type="datetimeFigureOut">
              <a:rPr lang="en-US" smtClean="0"/>
              <a:t>12/15/2019</a:t>
            </a:fld>
            <a:endParaRPr lang="en-US"/>
          </a:p>
        </p:txBody>
      </p:sp>
      <p:sp>
        <p:nvSpPr>
          <p:cNvPr id="5" name="Footer Placeholder 4">
            <a:extLst>
              <a:ext uri="{FF2B5EF4-FFF2-40B4-BE49-F238E27FC236}">
                <a16:creationId xmlns:a16="http://schemas.microsoft.com/office/drawing/2014/main" id="{BFB928F7-1672-9845-B250-96126E9A5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0A9F11-5969-E347-A262-DE8AF0652912}"/>
              </a:ext>
            </a:extLst>
          </p:cNvPr>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503970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1A7C-13D9-D043-8098-0927175747D5}"/>
              </a:ext>
            </a:extLst>
          </p:cNvPr>
          <p:cNvSpPr>
            <a:spLocks noGrp="1"/>
          </p:cNvSpPr>
          <p:nvPr>
            <p:ph type="title"/>
          </p:nvPr>
        </p:nvSpPr>
        <p:spPr/>
        <p:txBody>
          <a:bodyPr/>
          <a:lstStyle/>
          <a:p>
            <a:r>
              <a:rPr lang="en-GB"/>
              <a:t>Click to edit Master title style</a:t>
            </a:r>
            <a:endParaRPr lang="es-ES"/>
          </a:p>
        </p:txBody>
      </p:sp>
      <p:sp>
        <p:nvSpPr>
          <p:cNvPr id="3" name="Vertical Text Placeholder 2">
            <a:extLst>
              <a:ext uri="{FF2B5EF4-FFF2-40B4-BE49-F238E27FC236}">
                <a16:creationId xmlns:a16="http://schemas.microsoft.com/office/drawing/2014/main" id="{AE6422DE-F4E9-7048-A9EA-937B8A337C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Date Placeholder 3">
            <a:extLst>
              <a:ext uri="{FF2B5EF4-FFF2-40B4-BE49-F238E27FC236}">
                <a16:creationId xmlns:a16="http://schemas.microsoft.com/office/drawing/2014/main" id="{CA1238D1-74E1-C143-B42E-6580E44A3C70}"/>
              </a:ext>
            </a:extLst>
          </p:cNvPr>
          <p:cNvSpPr>
            <a:spLocks noGrp="1"/>
          </p:cNvSpPr>
          <p:nvPr>
            <p:ph type="dt" sz="half" idx="10"/>
          </p:nvPr>
        </p:nvSpPr>
        <p:spPr/>
        <p:txBody>
          <a:bodyPr/>
          <a:lstStyle/>
          <a:p>
            <a:fld id="{87157CC2-0FC8-4686-B024-99790E0F5162}" type="datetimeFigureOut">
              <a:rPr lang="en-US" smtClean="0"/>
              <a:t>12/15/2019</a:t>
            </a:fld>
            <a:endParaRPr lang="en-US"/>
          </a:p>
        </p:txBody>
      </p:sp>
      <p:sp>
        <p:nvSpPr>
          <p:cNvPr id="5" name="Footer Placeholder 4">
            <a:extLst>
              <a:ext uri="{FF2B5EF4-FFF2-40B4-BE49-F238E27FC236}">
                <a16:creationId xmlns:a16="http://schemas.microsoft.com/office/drawing/2014/main" id="{CFDC2BDA-545A-DB4C-88F9-388D166B0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5235D-8294-004E-BB31-34A701C32C0E}"/>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60696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499B29-2EAA-094F-808D-AC844AEF95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
          </a:p>
        </p:txBody>
      </p:sp>
      <p:sp>
        <p:nvSpPr>
          <p:cNvPr id="3" name="Vertical Text Placeholder 2">
            <a:extLst>
              <a:ext uri="{FF2B5EF4-FFF2-40B4-BE49-F238E27FC236}">
                <a16:creationId xmlns:a16="http://schemas.microsoft.com/office/drawing/2014/main" id="{F3E58B3E-3A7A-A845-9DA7-0713A09546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Date Placeholder 3">
            <a:extLst>
              <a:ext uri="{FF2B5EF4-FFF2-40B4-BE49-F238E27FC236}">
                <a16:creationId xmlns:a16="http://schemas.microsoft.com/office/drawing/2014/main" id="{96ED1552-9CBF-8F4F-945B-E48144AF2AF0}"/>
              </a:ext>
            </a:extLst>
          </p:cNvPr>
          <p:cNvSpPr>
            <a:spLocks noGrp="1"/>
          </p:cNvSpPr>
          <p:nvPr>
            <p:ph type="dt" sz="half" idx="10"/>
          </p:nvPr>
        </p:nvSpPr>
        <p:spPr/>
        <p:txBody>
          <a:bodyPr/>
          <a:lstStyle/>
          <a:p>
            <a:fld id="{F6764DA5-CD3D-4590-A511-FCD3BC7A793E}" type="datetimeFigureOut">
              <a:rPr lang="en-US" smtClean="0"/>
              <a:t>12/15/2019</a:t>
            </a:fld>
            <a:endParaRPr lang="en-US"/>
          </a:p>
        </p:txBody>
      </p:sp>
      <p:sp>
        <p:nvSpPr>
          <p:cNvPr id="5" name="Footer Placeholder 4">
            <a:extLst>
              <a:ext uri="{FF2B5EF4-FFF2-40B4-BE49-F238E27FC236}">
                <a16:creationId xmlns:a16="http://schemas.microsoft.com/office/drawing/2014/main" id="{4DCA554D-4AF6-C14D-8973-3EA7AFAB2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C71D3-29D2-E342-969E-3D511FAF4E3D}"/>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428527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4B60-5074-2648-8EB4-EFD22D16ECF0}"/>
              </a:ext>
            </a:extLst>
          </p:cNvPr>
          <p:cNvSpPr>
            <a:spLocks noGrp="1"/>
          </p:cNvSpPr>
          <p:nvPr>
            <p:ph type="title"/>
          </p:nvPr>
        </p:nvSpPr>
        <p:spPr/>
        <p:txBody>
          <a:bodyPr/>
          <a:lstStyle/>
          <a:p>
            <a:r>
              <a:rPr lang="en-GB"/>
              <a:t>Click to edit Master title style</a:t>
            </a:r>
            <a:endParaRPr lang="es-ES"/>
          </a:p>
        </p:txBody>
      </p:sp>
      <p:sp>
        <p:nvSpPr>
          <p:cNvPr id="3" name="Content Placeholder 2">
            <a:extLst>
              <a:ext uri="{FF2B5EF4-FFF2-40B4-BE49-F238E27FC236}">
                <a16:creationId xmlns:a16="http://schemas.microsoft.com/office/drawing/2014/main" id="{404BB7A9-D45B-B24F-8BD6-E04A296D9B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Date Placeholder 3">
            <a:extLst>
              <a:ext uri="{FF2B5EF4-FFF2-40B4-BE49-F238E27FC236}">
                <a16:creationId xmlns:a16="http://schemas.microsoft.com/office/drawing/2014/main" id="{C919A7C3-9AE5-6549-8BA0-88F2201F700E}"/>
              </a:ext>
            </a:extLst>
          </p:cNvPr>
          <p:cNvSpPr>
            <a:spLocks noGrp="1"/>
          </p:cNvSpPr>
          <p:nvPr>
            <p:ph type="dt" sz="half" idx="10"/>
          </p:nvPr>
        </p:nvSpPr>
        <p:spPr/>
        <p:txBody>
          <a:bodyPr/>
          <a:lstStyle/>
          <a:p>
            <a:fld id="{82F5661D-6934-4B32-B92C-470368BF1EC6}" type="datetimeFigureOut">
              <a:rPr lang="en-US" smtClean="0"/>
              <a:t>12/15/2019</a:t>
            </a:fld>
            <a:endParaRPr lang="en-US"/>
          </a:p>
        </p:txBody>
      </p:sp>
      <p:sp>
        <p:nvSpPr>
          <p:cNvPr id="5" name="Footer Placeholder 4">
            <a:extLst>
              <a:ext uri="{FF2B5EF4-FFF2-40B4-BE49-F238E27FC236}">
                <a16:creationId xmlns:a16="http://schemas.microsoft.com/office/drawing/2014/main" id="{D3C04D8E-F0FC-BC47-BA45-59AA54E4A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1CF5E-BEDB-2640-919F-AABA369A9C5D}"/>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376625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A47A-2AE7-D44A-8C42-F65358ED58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
          </a:p>
        </p:txBody>
      </p:sp>
      <p:sp>
        <p:nvSpPr>
          <p:cNvPr id="3" name="Text Placeholder 2">
            <a:extLst>
              <a:ext uri="{FF2B5EF4-FFF2-40B4-BE49-F238E27FC236}">
                <a16:creationId xmlns:a16="http://schemas.microsoft.com/office/drawing/2014/main" id="{660C1FBE-75D3-064B-83A7-DCDA6189C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179490-0901-6A48-B3F4-0C52670E3B94}"/>
              </a:ext>
            </a:extLst>
          </p:cNvPr>
          <p:cNvSpPr>
            <a:spLocks noGrp="1"/>
          </p:cNvSpPr>
          <p:nvPr>
            <p:ph type="dt" sz="half" idx="10"/>
          </p:nvPr>
        </p:nvSpPr>
        <p:spPr/>
        <p:txBody>
          <a:bodyPr/>
          <a:lstStyle/>
          <a:p>
            <a:fld id="{C6F822A4-8DA6-4447-9B1F-C5DB58435268}" type="datetimeFigureOut">
              <a:rPr lang="en-US" smtClean="0"/>
              <a:t>12/15/2019</a:t>
            </a:fld>
            <a:endParaRPr lang="en-US" dirty="0"/>
          </a:p>
        </p:txBody>
      </p:sp>
      <p:sp>
        <p:nvSpPr>
          <p:cNvPr id="5" name="Footer Placeholder 4">
            <a:extLst>
              <a:ext uri="{FF2B5EF4-FFF2-40B4-BE49-F238E27FC236}">
                <a16:creationId xmlns:a16="http://schemas.microsoft.com/office/drawing/2014/main" id="{1EB53C5C-84BB-D24D-96CC-F006004FF0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3785D3-DB69-3749-9C7A-8A55E9B01251}"/>
              </a:ext>
            </a:extLst>
          </p:cNvPr>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2295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8165-7C3C-1E4E-92A7-9E50954EBE1A}"/>
              </a:ext>
            </a:extLst>
          </p:cNvPr>
          <p:cNvSpPr>
            <a:spLocks noGrp="1"/>
          </p:cNvSpPr>
          <p:nvPr>
            <p:ph type="title"/>
          </p:nvPr>
        </p:nvSpPr>
        <p:spPr/>
        <p:txBody>
          <a:bodyPr/>
          <a:lstStyle/>
          <a:p>
            <a:r>
              <a:rPr lang="en-GB"/>
              <a:t>Click to edit Master title style</a:t>
            </a:r>
            <a:endParaRPr lang="es-ES"/>
          </a:p>
        </p:txBody>
      </p:sp>
      <p:sp>
        <p:nvSpPr>
          <p:cNvPr id="3" name="Content Placeholder 2">
            <a:extLst>
              <a:ext uri="{FF2B5EF4-FFF2-40B4-BE49-F238E27FC236}">
                <a16:creationId xmlns:a16="http://schemas.microsoft.com/office/drawing/2014/main" id="{F2BA8D96-B77B-1A4D-A806-D21EE88DF5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Content Placeholder 3">
            <a:extLst>
              <a:ext uri="{FF2B5EF4-FFF2-40B4-BE49-F238E27FC236}">
                <a16:creationId xmlns:a16="http://schemas.microsoft.com/office/drawing/2014/main" id="{B9417407-A5FA-784A-A583-88C38CA473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5" name="Date Placeholder 4">
            <a:extLst>
              <a:ext uri="{FF2B5EF4-FFF2-40B4-BE49-F238E27FC236}">
                <a16:creationId xmlns:a16="http://schemas.microsoft.com/office/drawing/2014/main" id="{68186BD9-8DC9-D344-8DA7-F68808A3C071}"/>
              </a:ext>
            </a:extLst>
          </p:cNvPr>
          <p:cNvSpPr>
            <a:spLocks noGrp="1"/>
          </p:cNvSpPr>
          <p:nvPr>
            <p:ph type="dt" sz="half" idx="10"/>
          </p:nvPr>
        </p:nvSpPr>
        <p:spPr/>
        <p:txBody>
          <a:bodyPr/>
          <a:lstStyle/>
          <a:p>
            <a:fld id="{E548D31E-DCDA-41A7-9C67-C4B11B94D21D}" type="datetimeFigureOut">
              <a:rPr lang="en-US" smtClean="0"/>
              <a:t>12/15/2019</a:t>
            </a:fld>
            <a:endParaRPr lang="en-US"/>
          </a:p>
        </p:txBody>
      </p:sp>
      <p:sp>
        <p:nvSpPr>
          <p:cNvPr id="6" name="Footer Placeholder 5">
            <a:extLst>
              <a:ext uri="{FF2B5EF4-FFF2-40B4-BE49-F238E27FC236}">
                <a16:creationId xmlns:a16="http://schemas.microsoft.com/office/drawing/2014/main" id="{B263DB6D-DC24-6E49-87E4-BEEAC053A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8CD5DD-0357-0B4E-9E10-58486D0F61A9}"/>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93958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B3CD-A88A-2A41-AE42-F6A803E8A93F}"/>
              </a:ext>
            </a:extLst>
          </p:cNvPr>
          <p:cNvSpPr>
            <a:spLocks noGrp="1"/>
          </p:cNvSpPr>
          <p:nvPr>
            <p:ph type="title"/>
          </p:nvPr>
        </p:nvSpPr>
        <p:spPr>
          <a:xfrm>
            <a:off x="839788" y="365125"/>
            <a:ext cx="10515600" cy="1325563"/>
          </a:xfrm>
        </p:spPr>
        <p:txBody>
          <a:bodyPr/>
          <a:lstStyle/>
          <a:p>
            <a:r>
              <a:rPr lang="en-GB"/>
              <a:t>Click to edit Master title style</a:t>
            </a:r>
            <a:endParaRPr lang="es-ES"/>
          </a:p>
        </p:txBody>
      </p:sp>
      <p:sp>
        <p:nvSpPr>
          <p:cNvPr id="3" name="Text Placeholder 2">
            <a:extLst>
              <a:ext uri="{FF2B5EF4-FFF2-40B4-BE49-F238E27FC236}">
                <a16:creationId xmlns:a16="http://schemas.microsoft.com/office/drawing/2014/main" id="{67E0FFB1-3ED7-0841-A885-31F5AEE485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144D47-1A0B-D64B-9538-788FF4C6017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5" name="Text Placeholder 4">
            <a:extLst>
              <a:ext uri="{FF2B5EF4-FFF2-40B4-BE49-F238E27FC236}">
                <a16:creationId xmlns:a16="http://schemas.microsoft.com/office/drawing/2014/main" id="{92D5E6BE-61C5-5F48-825E-582D84C56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270521-B42D-3B48-9FD8-6C85BADA11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7" name="Date Placeholder 6">
            <a:extLst>
              <a:ext uri="{FF2B5EF4-FFF2-40B4-BE49-F238E27FC236}">
                <a16:creationId xmlns:a16="http://schemas.microsoft.com/office/drawing/2014/main" id="{653CD87E-82C1-1A44-8F12-3B8B05AE6A80}"/>
              </a:ext>
            </a:extLst>
          </p:cNvPr>
          <p:cNvSpPr>
            <a:spLocks noGrp="1"/>
          </p:cNvSpPr>
          <p:nvPr>
            <p:ph type="dt" sz="half" idx="10"/>
          </p:nvPr>
        </p:nvSpPr>
        <p:spPr/>
        <p:txBody>
          <a:bodyPr/>
          <a:lstStyle/>
          <a:p>
            <a:fld id="{9B3762C0-B258-48F1-ADE6-176B4174CCDD}" type="datetimeFigureOut">
              <a:rPr lang="en-US" smtClean="0"/>
              <a:t>12/15/2019</a:t>
            </a:fld>
            <a:endParaRPr lang="en-US"/>
          </a:p>
        </p:txBody>
      </p:sp>
      <p:sp>
        <p:nvSpPr>
          <p:cNvPr id="8" name="Footer Placeholder 7">
            <a:extLst>
              <a:ext uri="{FF2B5EF4-FFF2-40B4-BE49-F238E27FC236}">
                <a16:creationId xmlns:a16="http://schemas.microsoft.com/office/drawing/2014/main" id="{9913CCF3-9D28-3844-8C04-833437BC2C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79BE47-2CAE-A746-BB1B-4F8A5FA451DD}"/>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113315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4E8A-B7CB-BA4F-A424-02BD47BE4CF7}"/>
              </a:ext>
            </a:extLst>
          </p:cNvPr>
          <p:cNvSpPr>
            <a:spLocks noGrp="1"/>
          </p:cNvSpPr>
          <p:nvPr>
            <p:ph type="title"/>
          </p:nvPr>
        </p:nvSpPr>
        <p:spPr/>
        <p:txBody>
          <a:bodyPr/>
          <a:lstStyle/>
          <a:p>
            <a:r>
              <a:rPr lang="en-GB"/>
              <a:t>Click to edit Master title style</a:t>
            </a:r>
            <a:endParaRPr lang="es-ES"/>
          </a:p>
        </p:txBody>
      </p:sp>
      <p:sp>
        <p:nvSpPr>
          <p:cNvPr id="3" name="Date Placeholder 2">
            <a:extLst>
              <a:ext uri="{FF2B5EF4-FFF2-40B4-BE49-F238E27FC236}">
                <a16:creationId xmlns:a16="http://schemas.microsoft.com/office/drawing/2014/main" id="{6FA945F1-3F3B-484E-BC2C-8019A4C747E3}"/>
              </a:ext>
            </a:extLst>
          </p:cNvPr>
          <p:cNvSpPr>
            <a:spLocks noGrp="1"/>
          </p:cNvSpPr>
          <p:nvPr>
            <p:ph type="dt" sz="half" idx="10"/>
          </p:nvPr>
        </p:nvSpPr>
        <p:spPr/>
        <p:txBody>
          <a:bodyPr/>
          <a:lstStyle/>
          <a:p>
            <a:fld id="{677919A6-33EB-49BD-A62F-1FA56B9F9712}" type="datetimeFigureOut">
              <a:rPr lang="en-US" smtClean="0"/>
              <a:t>12/15/2019</a:t>
            </a:fld>
            <a:endParaRPr lang="en-US"/>
          </a:p>
        </p:txBody>
      </p:sp>
      <p:sp>
        <p:nvSpPr>
          <p:cNvPr id="4" name="Footer Placeholder 3">
            <a:extLst>
              <a:ext uri="{FF2B5EF4-FFF2-40B4-BE49-F238E27FC236}">
                <a16:creationId xmlns:a16="http://schemas.microsoft.com/office/drawing/2014/main" id="{7C7758F2-FA1E-894E-9927-982D94BFAF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66D42C-9DCF-F440-85FC-9FF27D388ADF}"/>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62770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97DE-D9B0-7247-BA8D-D8DA99173CB2}"/>
              </a:ext>
            </a:extLst>
          </p:cNvPr>
          <p:cNvSpPr>
            <a:spLocks noGrp="1"/>
          </p:cNvSpPr>
          <p:nvPr>
            <p:ph type="dt" sz="half" idx="10"/>
          </p:nvPr>
        </p:nvSpPr>
        <p:spPr/>
        <p:txBody>
          <a:bodyPr/>
          <a:lstStyle/>
          <a:p>
            <a:fld id="{CA4E7D1B-D673-4CF6-8672-009D42ABD2A0}" type="datetimeFigureOut">
              <a:rPr lang="en-US" smtClean="0"/>
              <a:t>12/15/2019</a:t>
            </a:fld>
            <a:endParaRPr lang="en-US"/>
          </a:p>
        </p:txBody>
      </p:sp>
      <p:sp>
        <p:nvSpPr>
          <p:cNvPr id="3" name="Footer Placeholder 2">
            <a:extLst>
              <a:ext uri="{FF2B5EF4-FFF2-40B4-BE49-F238E27FC236}">
                <a16:creationId xmlns:a16="http://schemas.microsoft.com/office/drawing/2014/main" id="{04F8921A-14D5-FB41-A7CB-317FAEE625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ADA07D-5B17-7C4B-AC73-0C01EA2CB39A}"/>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3339042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5C9E-D17D-4441-AB29-264429FE61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
          </a:p>
        </p:txBody>
      </p:sp>
      <p:sp>
        <p:nvSpPr>
          <p:cNvPr id="3" name="Content Placeholder 2">
            <a:extLst>
              <a:ext uri="{FF2B5EF4-FFF2-40B4-BE49-F238E27FC236}">
                <a16:creationId xmlns:a16="http://schemas.microsoft.com/office/drawing/2014/main" id="{59BD912D-CD0B-534A-8984-197C605DF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Text Placeholder 3">
            <a:extLst>
              <a:ext uri="{FF2B5EF4-FFF2-40B4-BE49-F238E27FC236}">
                <a16:creationId xmlns:a16="http://schemas.microsoft.com/office/drawing/2014/main" id="{48E944ED-7F13-C74F-93E3-8F672E18C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0BC265-516C-8E4E-9444-3E9CC41D9098}"/>
              </a:ext>
            </a:extLst>
          </p:cNvPr>
          <p:cNvSpPr>
            <a:spLocks noGrp="1"/>
          </p:cNvSpPr>
          <p:nvPr>
            <p:ph type="dt" sz="half" idx="10"/>
          </p:nvPr>
        </p:nvSpPr>
        <p:spPr/>
        <p:txBody>
          <a:bodyPr/>
          <a:lstStyle/>
          <a:p>
            <a:fld id="{DA16AA21-1863-4931-97CB-99D0A168701B}" type="datetimeFigureOut">
              <a:rPr lang="en-US" smtClean="0"/>
              <a:t>12/15/2019</a:t>
            </a:fld>
            <a:endParaRPr lang="en-US"/>
          </a:p>
        </p:txBody>
      </p:sp>
      <p:sp>
        <p:nvSpPr>
          <p:cNvPr id="6" name="Footer Placeholder 5">
            <a:extLst>
              <a:ext uri="{FF2B5EF4-FFF2-40B4-BE49-F238E27FC236}">
                <a16:creationId xmlns:a16="http://schemas.microsoft.com/office/drawing/2014/main" id="{77CE2E3D-9848-854B-A4AA-B269C9110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954AF-DC1F-3D42-B60A-E2AB22FCC6AF}"/>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377596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2589-C066-9945-8A19-88BD39CEDB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
          </a:p>
        </p:txBody>
      </p:sp>
      <p:sp>
        <p:nvSpPr>
          <p:cNvPr id="3" name="Picture Placeholder 2">
            <a:extLst>
              <a:ext uri="{FF2B5EF4-FFF2-40B4-BE49-F238E27FC236}">
                <a16:creationId xmlns:a16="http://schemas.microsoft.com/office/drawing/2014/main" id="{04C590BA-3A58-124F-B987-F94997067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B506DBE2-32BB-2148-84D9-5528270C1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F8F477-FF37-D847-8561-4D008B7BC8AE}"/>
              </a:ext>
            </a:extLst>
          </p:cNvPr>
          <p:cNvSpPr>
            <a:spLocks noGrp="1"/>
          </p:cNvSpPr>
          <p:nvPr>
            <p:ph type="dt" sz="half" idx="10"/>
          </p:nvPr>
        </p:nvSpPr>
        <p:spPr/>
        <p:txBody>
          <a:bodyPr/>
          <a:lstStyle/>
          <a:p>
            <a:fld id="{3772C379-9A7C-4C87-A116-CBE9F58B04C5}" type="datetimeFigureOut">
              <a:rPr lang="en-US" smtClean="0"/>
              <a:t>12/15/2019</a:t>
            </a:fld>
            <a:endParaRPr lang="en-US"/>
          </a:p>
        </p:txBody>
      </p:sp>
      <p:sp>
        <p:nvSpPr>
          <p:cNvPr id="6" name="Footer Placeholder 5">
            <a:extLst>
              <a:ext uri="{FF2B5EF4-FFF2-40B4-BE49-F238E27FC236}">
                <a16:creationId xmlns:a16="http://schemas.microsoft.com/office/drawing/2014/main" id="{2FC12553-A197-A046-8877-F81714D23622}"/>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DF7313F2-DDAE-0341-A2A2-54E46D9283A0}"/>
              </a:ext>
            </a:extLst>
          </p:cNvPr>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301245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F13AD-324F-B744-A92A-61367FEA00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
          </a:p>
        </p:txBody>
      </p:sp>
      <p:sp>
        <p:nvSpPr>
          <p:cNvPr id="3" name="Text Placeholder 2">
            <a:extLst>
              <a:ext uri="{FF2B5EF4-FFF2-40B4-BE49-F238E27FC236}">
                <a16:creationId xmlns:a16="http://schemas.microsoft.com/office/drawing/2014/main" id="{D6FFF561-848B-4A44-BAD2-E63CC24B4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4" name="Date Placeholder 3">
            <a:extLst>
              <a:ext uri="{FF2B5EF4-FFF2-40B4-BE49-F238E27FC236}">
                <a16:creationId xmlns:a16="http://schemas.microsoft.com/office/drawing/2014/main" id="{F848D4C3-711F-1045-8BAC-66B9FAE37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4C608-40B1-4030-A28D-5B74BC98ADCE}" type="datetimeFigureOut">
              <a:rPr lang="en-US" smtClean="0"/>
              <a:t>12/15/2019</a:t>
            </a:fld>
            <a:endParaRPr lang="en-US" dirty="0"/>
          </a:p>
        </p:txBody>
      </p:sp>
      <p:sp>
        <p:nvSpPr>
          <p:cNvPr id="5" name="Footer Placeholder 4">
            <a:extLst>
              <a:ext uri="{FF2B5EF4-FFF2-40B4-BE49-F238E27FC236}">
                <a16:creationId xmlns:a16="http://schemas.microsoft.com/office/drawing/2014/main" id="{E2BDBDC1-994A-244B-8E92-6247C3626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8467A2-796B-BE40-ADF2-B51D20FAF4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66751819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svg"/><Relationship Id="rId5" Type="http://schemas.openxmlformats.org/officeDocument/2006/relationships/image" Target="../media/image4.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3.jpg"/><Relationship Id="rId9" Type="http://schemas.microsoft.com/office/2007/relationships/hdphoto" Target="../media/hdphoto1.wdp"/><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6.jpe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personne, intérieur, homme, debout&#10;&#10;Description générée automatiquement">
            <a:extLst>
              <a:ext uri="{FF2B5EF4-FFF2-40B4-BE49-F238E27FC236}">
                <a16:creationId xmlns:a16="http://schemas.microsoft.com/office/drawing/2014/main" id="{9802CE00-A710-AC46-98E4-C25D375C285D}"/>
              </a:ext>
            </a:extLst>
          </p:cNvPr>
          <p:cNvPicPr>
            <a:picLocks noChangeAspect="1"/>
          </p:cNvPicPr>
          <p:nvPr/>
        </p:nvPicPr>
        <p:blipFill rotWithShape="1">
          <a:blip r:embed="rId3">
            <a:extLst>
              <a:ext uri="{28A0092B-C50C-407E-A947-70E740481C1C}">
                <a14:useLocalDpi xmlns:a14="http://schemas.microsoft.com/office/drawing/2010/main" val="0"/>
              </a:ext>
            </a:extLst>
          </a:blip>
          <a:srcRect t="2204" b="25700"/>
          <a:stretch/>
        </p:blipFill>
        <p:spPr>
          <a:xfrm>
            <a:off x="20" y="-1"/>
            <a:ext cx="12191980" cy="4394997"/>
          </a:xfrm>
          <a:prstGeom prst="rect">
            <a:avLst/>
          </a:prstGeom>
        </p:spPr>
      </p:pic>
      <p:sp>
        <p:nvSpPr>
          <p:cNvPr id="14" name="Freeform: Shape 13">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9E7E874-C075-0845-A0DD-727C84BD9CBE}"/>
              </a:ext>
            </a:extLst>
          </p:cNvPr>
          <p:cNvSpPr txBox="1"/>
          <p:nvPr/>
        </p:nvSpPr>
        <p:spPr>
          <a:xfrm>
            <a:off x="537190" y="4940260"/>
            <a:ext cx="7202853" cy="140954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dirty="0">
                <a:solidFill>
                  <a:srgbClr val="FFFFFF"/>
                </a:solidFill>
                <a:latin typeface="Garamond" panose="02020404030301010803" pitchFamily="18" charset="0"/>
                <a:ea typeface="+mj-ea"/>
                <a:cs typeface="+mj-cs"/>
              </a:rPr>
              <a:t>How to deal with angry </a:t>
            </a:r>
          </a:p>
          <a:p>
            <a:pPr algn="ctr">
              <a:lnSpc>
                <a:spcPct val="90000"/>
              </a:lnSpc>
              <a:spcBef>
                <a:spcPct val="0"/>
              </a:spcBef>
              <a:spcAft>
                <a:spcPts val="600"/>
              </a:spcAft>
            </a:pPr>
            <a:r>
              <a:rPr lang="en-US" sz="4400" b="1" dirty="0">
                <a:solidFill>
                  <a:srgbClr val="FFFFFF"/>
                </a:solidFill>
                <a:latin typeface="Garamond" panose="02020404030301010803" pitchFamily="18" charset="0"/>
                <a:ea typeface="+mj-ea"/>
                <a:cs typeface="+mj-cs"/>
              </a:rPr>
              <a:t>customers ?</a:t>
            </a:r>
          </a:p>
        </p:txBody>
      </p:sp>
      <p:sp>
        <p:nvSpPr>
          <p:cNvPr id="9" name="TextBox 8">
            <a:extLst>
              <a:ext uri="{FF2B5EF4-FFF2-40B4-BE49-F238E27FC236}">
                <a16:creationId xmlns:a16="http://schemas.microsoft.com/office/drawing/2014/main" id="{F094EA68-456C-C743-9818-84A98A2CE2D7}"/>
              </a:ext>
            </a:extLst>
          </p:cNvPr>
          <p:cNvSpPr txBox="1"/>
          <p:nvPr/>
        </p:nvSpPr>
        <p:spPr>
          <a:xfrm>
            <a:off x="9353223" y="4940260"/>
            <a:ext cx="2396810" cy="1538883"/>
          </a:xfrm>
          <a:prstGeom prst="rect">
            <a:avLst/>
          </a:prstGeom>
          <a:noFill/>
        </p:spPr>
        <p:txBody>
          <a:bodyPr wrap="none" rtlCol="0">
            <a:spAutoFit/>
          </a:bodyPr>
          <a:lstStyle/>
          <a:p>
            <a:pPr>
              <a:spcAft>
                <a:spcPts val="600"/>
              </a:spcAft>
            </a:pPr>
            <a:r>
              <a:rPr lang="es-ES" sz="2800" dirty="0">
                <a:solidFill>
                  <a:srgbClr val="380000"/>
                </a:solidFill>
                <a:latin typeface="Garamond" panose="02020404030301010803" pitchFamily="18" charset="0"/>
              </a:rPr>
              <a:t>Sarah </a:t>
            </a:r>
            <a:r>
              <a:rPr lang="es-ES" sz="2800" dirty="0" err="1">
                <a:solidFill>
                  <a:srgbClr val="380000"/>
                </a:solidFill>
                <a:latin typeface="Garamond" panose="02020404030301010803" pitchFamily="18" charset="0"/>
              </a:rPr>
              <a:t>Büchner</a:t>
            </a:r>
            <a:endParaRPr lang="es-ES" sz="2800">
              <a:solidFill>
                <a:srgbClr val="380000"/>
              </a:solidFill>
              <a:latin typeface="Garamond" panose="02020404030301010803" pitchFamily="18" charset="0"/>
            </a:endParaRPr>
          </a:p>
          <a:p>
            <a:pPr>
              <a:spcAft>
                <a:spcPts val="600"/>
              </a:spcAft>
            </a:pPr>
            <a:r>
              <a:rPr lang="es-ES" sz="2800" dirty="0">
                <a:solidFill>
                  <a:srgbClr val="380000"/>
                </a:solidFill>
                <a:latin typeface="Garamond" panose="02020404030301010803" pitchFamily="18" charset="0"/>
              </a:rPr>
              <a:t>Ibrahim </a:t>
            </a:r>
            <a:r>
              <a:rPr lang="es-ES" sz="2800" dirty="0" err="1">
                <a:solidFill>
                  <a:srgbClr val="380000"/>
                </a:solidFill>
                <a:latin typeface="Garamond" panose="02020404030301010803" pitchFamily="18" charset="0"/>
              </a:rPr>
              <a:t>Ounon</a:t>
            </a:r>
            <a:endParaRPr lang="es-ES" sz="2800">
              <a:solidFill>
                <a:srgbClr val="380000"/>
              </a:solidFill>
              <a:latin typeface="Garamond" panose="02020404030301010803" pitchFamily="18" charset="0"/>
            </a:endParaRPr>
          </a:p>
          <a:p>
            <a:pPr>
              <a:spcAft>
                <a:spcPts val="600"/>
              </a:spcAft>
            </a:pPr>
            <a:r>
              <a:rPr lang="es-ES" sz="2800" dirty="0">
                <a:solidFill>
                  <a:srgbClr val="380000"/>
                </a:solidFill>
                <a:latin typeface="Garamond" panose="02020404030301010803" pitchFamily="18" charset="0"/>
              </a:rPr>
              <a:t>Pau Gallardo</a:t>
            </a:r>
            <a:endParaRPr lang="es-ES" sz="2800">
              <a:solidFill>
                <a:srgbClr val="380000"/>
              </a:solidFill>
              <a:latin typeface="Garamond" panose="02020404030301010803" pitchFamily="18" charset="0"/>
            </a:endParaRPr>
          </a:p>
        </p:txBody>
      </p:sp>
    </p:spTree>
    <p:extLst>
      <p:ext uri="{BB962C8B-B14F-4D97-AF65-F5344CB8AC3E}">
        <p14:creationId xmlns:p14="http://schemas.microsoft.com/office/powerpoint/2010/main" val="66359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465A19-DA70-0441-86E6-9B827F107CA3}"/>
              </a:ext>
            </a:extLst>
          </p:cNvPr>
          <p:cNvSpPr txBox="1"/>
          <p:nvPr/>
        </p:nvSpPr>
        <p:spPr>
          <a:xfrm>
            <a:off x="4384584" y="503464"/>
            <a:ext cx="3797322" cy="923330"/>
          </a:xfrm>
          <a:prstGeom prst="rect">
            <a:avLst/>
          </a:prstGeom>
          <a:noFill/>
        </p:spPr>
        <p:txBody>
          <a:bodyPr wrap="none" rtlCol="0">
            <a:spAutoFit/>
          </a:bodyPr>
          <a:lstStyle/>
          <a:p>
            <a:r>
              <a:rPr lang="es-ES" sz="5400" b="1" dirty="0">
                <a:solidFill>
                  <a:srgbClr val="6B1651"/>
                </a:solidFill>
                <a:latin typeface="Garamond" panose="02020404030301010803" pitchFamily="18" charset="0"/>
              </a:rPr>
              <a:t>DATABASE</a:t>
            </a:r>
          </a:p>
        </p:txBody>
      </p:sp>
      <p:grpSp>
        <p:nvGrpSpPr>
          <p:cNvPr id="2" name="Group 1">
            <a:extLst>
              <a:ext uri="{FF2B5EF4-FFF2-40B4-BE49-F238E27FC236}">
                <a16:creationId xmlns:a16="http://schemas.microsoft.com/office/drawing/2014/main" id="{04F06CD6-B701-5B43-9DFB-899821DF954D}"/>
              </a:ext>
            </a:extLst>
          </p:cNvPr>
          <p:cNvGrpSpPr/>
          <p:nvPr/>
        </p:nvGrpSpPr>
        <p:grpSpPr>
          <a:xfrm>
            <a:off x="8993007" y="924418"/>
            <a:ext cx="2591760" cy="4924959"/>
            <a:chOff x="8993007" y="924418"/>
            <a:chExt cx="2591760" cy="4924959"/>
          </a:xfrm>
        </p:grpSpPr>
        <p:pic>
          <p:nvPicPr>
            <p:cNvPr id="7" name="Picture 6" descr="A close up of a logo&#10;&#10;Description automatically generated">
              <a:extLst>
                <a:ext uri="{FF2B5EF4-FFF2-40B4-BE49-F238E27FC236}">
                  <a16:creationId xmlns:a16="http://schemas.microsoft.com/office/drawing/2014/main" id="{A89FBFB3-7DE5-D44A-A6F9-A456F6972166}"/>
                </a:ext>
              </a:extLst>
            </p:cNvPr>
            <p:cNvPicPr>
              <a:picLocks noChangeAspect="1"/>
            </p:cNvPicPr>
            <p:nvPr/>
          </p:nvPicPr>
          <p:blipFill rotWithShape="1">
            <a:blip r:embed="rId3">
              <a:extLst>
                <a:ext uri="{28A0092B-C50C-407E-A947-70E740481C1C}">
                  <a14:useLocalDpi xmlns:a14="http://schemas.microsoft.com/office/drawing/2010/main" val="0"/>
                </a:ext>
              </a:extLst>
            </a:blip>
            <a:srcRect t="31888" b="32304"/>
            <a:stretch/>
          </p:blipFill>
          <p:spPr>
            <a:xfrm>
              <a:off x="9098673" y="1640059"/>
              <a:ext cx="2486094" cy="667658"/>
            </a:xfrm>
            <a:prstGeom prst="rect">
              <a:avLst/>
            </a:prstGeom>
          </p:spPr>
        </p:pic>
        <p:pic>
          <p:nvPicPr>
            <p:cNvPr id="9" name="Picture 8" descr="A close up of a sign&#10;&#10;Description automatically generated">
              <a:extLst>
                <a:ext uri="{FF2B5EF4-FFF2-40B4-BE49-F238E27FC236}">
                  <a16:creationId xmlns:a16="http://schemas.microsoft.com/office/drawing/2014/main" id="{E5EEF8BC-5DD2-794F-8C94-CC3AAE424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940" y="924418"/>
              <a:ext cx="2260077" cy="651945"/>
            </a:xfrm>
            <a:prstGeom prst="rect">
              <a:avLst/>
            </a:prstGeom>
          </p:spPr>
        </p:pic>
        <p:pic>
          <p:nvPicPr>
            <p:cNvPr id="11" name="Picture 10">
              <a:extLst>
                <a:ext uri="{FF2B5EF4-FFF2-40B4-BE49-F238E27FC236}">
                  <a16:creationId xmlns:a16="http://schemas.microsoft.com/office/drawing/2014/main" id="{C16EFD28-60A2-8940-85DA-E257C7927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0863" y="5118728"/>
              <a:ext cx="1741714" cy="730649"/>
            </a:xfrm>
            <a:prstGeom prst="rect">
              <a:avLst/>
            </a:prstGeom>
          </p:spPr>
        </p:pic>
        <p:pic>
          <p:nvPicPr>
            <p:cNvPr id="13" name="Picture 12" descr="A picture containing dark, sitting, black, night&#10;&#10;Description automatically generated">
              <a:extLst>
                <a:ext uri="{FF2B5EF4-FFF2-40B4-BE49-F238E27FC236}">
                  <a16:creationId xmlns:a16="http://schemas.microsoft.com/office/drawing/2014/main" id="{001122A7-C64D-0D41-B5EC-123C7DA79B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8529" y="2240271"/>
              <a:ext cx="1153886" cy="1153886"/>
            </a:xfrm>
            <a:prstGeom prst="rect">
              <a:avLst/>
            </a:prstGeom>
          </p:spPr>
        </p:pic>
        <p:pic>
          <p:nvPicPr>
            <p:cNvPr id="17" name="Picture 16" descr="A picture containing sitting, clock, people, drawing&#10;&#10;Description automatically generated">
              <a:extLst>
                <a:ext uri="{FF2B5EF4-FFF2-40B4-BE49-F238E27FC236}">
                  <a16:creationId xmlns:a16="http://schemas.microsoft.com/office/drawing/2014/main" id="{A5C0AA48-8B62-254D-9FB9-DFC7DCF5F6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3472" y="3708307"/>
              <a:ext cx="1524000" cy="4572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E615F1E5-2175-5643-98E5-5525A7C9391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667" r="94000">
                          <a14:foregroundMark x1="6667" y1="24063" x2="6667" y2="24063"/>
                          <a14:foregroundMark x1="47000" y1="63125" x2="47000" y2="63125"/>
                          <a14:foregroundMark x1="50778" y1="66875" x2="50778" y2="66875"/>
                          <a14:foregroundMark x1="63222" y1="70000" x2="63222" y2="70000"/>
                          <a14:foregroundMark x1="71889" y1="69688" x2="71889" y2="69688"/>
                          <a14:foregroundMark x1="78000" y1="70938" x2="78000" y2="70938"/>
                          <a14:foregroundMark x1="79333" y1="51563" x2="79333" y2="51563"/>
                          <a14:foregroundMark x1="81556" y1="71875" x2="81556" y2="71875"/>
                          <a14:foregroundMark x1="94000" y1="75000" x2="94000" y2="75000"/>
                        </a14:backgroundRemoval>
                      </a14:imgEffect>
                    </a14:imgLayer>
                  </a14:imgProps>
                </a:ext>
                <a:ext uri="{28A0092B-C50C-407E-A947-70E740481C1C}">
                  <a14:useLocalDpi xmlns:a14="http://schemas.microsoft.com/office/drawing/2010/main" val="0"/>
                </a:ext>
              </a:extLst>
            </a:blip>
            <a:stretch>
              <a:fillRect/>
            </a:stretch>
          </p:blipFill>
          <p:spPr>
            <a:xfrm>
              <a:off x="8993007" y="4084540"/>
              <a:ext cx="2564930" cy="911975"/>
            </a:xfrm>
            <a:prstGeom prst="rect">
              <a:avLst/>
            </a:prstGeom>
          </p:spPr>
        </p:pic>
      </p:grpSp>
      <p:grpSp>
        <p:nvGrpSpPr>
          <p:cNvPr id="21" name="Group 20">
            <a:extLst>
              <a:ext uri="{FF2B5EF4-FFF2-40B4-BE49-F238E27FC236}">
                <a16:creationId xmlns:a16="http://schemas.microsoft.com/office/drawing/2014/main" id="{A254C79A-1FB8-5945-AABE-420816455EF7}"/>
              </a:ext>
            </a:extLst>
          </p:cNvPr>
          <p:cNvGrpSpPr/>
          <p:nvPr/>
        </p:nvGrpSpPr>
        <p:grpSpPr>
          <a:xfrm>
            <a:off x="4961090" y="2839055"/>
            <a:ext cx="3220816" cy="1179890"/>
            <a:chOff x="2192099" y="1641624"/>
            <a:chExt cx="3220816" cy="1179890"/>
          </a:xfrm>
        </p:grpSpPr>
        <p:sp>
          <p:nvSpPr>
            <p:cNvPr id="22" name="TextBox 21">
              <a:extLst>
                <a:ext uri="{FF2B5EF4-FFF2-40B4-BE49-F238E27FC236}">
                  <a16:creationId xmlns:a16="http://schemas.microsoft.com/office/drawing/2014/main" id="{302C54D8-DC65-3846-A052-78513AEAB64B}"/>
                </a:ext>
              </a:extLst>
            </p:cNvPr>
            <p:cNvSpPr txBox="1"/>
            <p:nvPr/>
          </p:nvSpPr>
          <p:spPr>
            <a:xfrm>
              <a:off x="2192099" y="1935073"/>
              <a:ext cx="2720296" cy="523220"/>
            </a:xfrm>
            <a:prstGeom prst="rect">
              <a:avLst/>
            </a:prstGeom>
            <a:noFill/>
          </p:spPr>
          <p:txBody>
            <a:bodyPr wrap="none" rtlCol="0">
              <a:spAutoFit/>
            </a:bodyPr>
            <a:lstStyle/>
            <a:p>
              <a:pPr marL="141287"/>
              <a:r>
                <a:rPr lang="es-ES" sz="2800" dirty="0" err="1">
                  <a:solidFill>
                    <a:srgbClr val="380000"/>
                  </a:solidFill>
                  <a:latin typeface="Garamond" panose="02020404030301010803" pitchFamily="18" charset="0"/>
                </a:rPr>
                <a:t>Airline</a:t>
              </a:r>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sentiment</a:t>
              </a:r>
              <a:endParaRPr lang="es-ES" sz="2800" dirty="0">
                <a:solidFill>
                  <a:srgbClr val="380000"/>
                </a:solidFill>
                <a:latin typeface="Garamond" panose="02020404030301010803" pitchFamily="18" charset="0"/>
              </a:endParaRPr>
            </a:p>
          </p:txBody>
        </p:sp>
        <p:grpSp>
          <p:nvGrpSpPr>
            <p:cNvPr id="23" name="Group 22">
              <a:extLst>
                <a:ext uri="{FF2B5EF4-FFF2-40B4-BE49-F238E27FC236}">
                  <a16:creationId xmlns:a16="http://schemas.microsoft.com/office/drawing/2014/main" id="{736E8608-0D4B-3F4A-9D8B-1C8C6663E302}"/>
                </a:ext>
              </a:extLst>
            </p:cNvPr>
            <p:cNvGrpSpPr/>
            <p:nvPr/>
          </p:nvGrpSpPr>
          <p:grpSpPr>
            <a:xfrm>
              <a:off x="4800240" y="1641624"/>
              <a:ext cx="612675" cy="1179890"/>
              <a:chOff x="5183585" y="1682302"/>
              <a:chExt cx="612675" cy="1179890"/>
            </a:xfrm>
          </p:grpSpPr>
          <p:sp>
            <p:nvSpPr>
              <p:cNvPr id="24" name="Rectangle 23">
                <a:extLst>
                  <a:ext uri="{FF2B5EF4-FFF2-40B4-BE49-F238E27FC236}">
                    <a16:creationId xmlns:a16="http://schemas.microsoft.com/office/drawing/2014/main" id="{2A2965B6-7785-6744-9FCB-FC98E0248DB4}"/>
                  </a:ext>
                </a:extLst>
              </p:cNvPr>
              <p:cNvSpPr/>
              <p:nvPr/>
            </p:nvSpPr>
            <p:spPr>
              <a:xfrm>
                <a:off x="5183585" y="1682302"/>
                <a:ext cx="415498" cy="461665"/>
              </a:xfrm>
              <a:prstGeom prst="rect">
                <a:avLst/>
              </a:prstGeom>
            </p:spPr>
            <p:txBody>
              <a:bodyPr wrap="square">
                <a:spAutoFit/>
              </a:bodyPr>
              <a:lstStyle/>
              <a:p>
                <a:r>
                  <a:rPr lang="es-ES" sz="2400" dirty="0"/>
                  <a:t>😃</a:t>
                </a:r>
              </a:p>
            </p:txBody>
          </p:sp>
          <p:sp>
            <p:nvSpPr>
              <p:cNvPr id="25" name="TextBox 24">
                <a:extLst>
                  <a:ext uri="{FF2B5EF4-FFF2-40B4-BE49-F238E27FC236}">
                    <a16:creationId xmlns:a16="http://schemas.microsoft.com/office/drawing/2014/main" id="{29DCAB8C-654E-EB43-A257-DAD30E5C7D0F}"/>
                  </a:ext>
                </a:extLst>
              </p:cNvPr>
              <p:cNvSpPr txBox="1"/>
              <p:nvPr/>
            </p:nvSpPr>
            <p:spPr>
              <a:xfrm>
                <a:off x="5303817" y="2040888"/>
                <a:ext cx="492443" cy="461665"/>
              </a:xfrm>
              <a:prstGeom prst="rect">
                <a:avLst/>
              </a:prstGeom>
              <a:noFill/>
            </p:spPr>
            <p:txBody>
              <a:bodyPr wrap="none" rtlCol="0">
                <a:spAutoFit/>
              </a:bodyPr>
              <a:lstStyle/>
              <a:p>
                <a:r>
                  <a:rPr lang="es-ES" sz="2400" dirty="0"/>
                  <a:t>😐</a:t>
                </a:r>
              </a:p>
            </p:txBody>
          </p:sp>
          <p:sp>
            <p:nvSpPr>
              <p:cNvPr id="26" name="TextBox 25">
                <a:extLst>
                  <a:ext uri="{FF2B5EF4-FFF2-40B4-BE49-F238E27FC236}">
                    <a16:creationId xmlns:a16="http://schemas.microsoft.com/office/drawing/2014/main" id="{67AE7ABB-6C74-0B4F-8AEC-E15260AF45D1}"/>
                  </a:ext>
                </a:extLst>
              </p:cNvPr>
              <p:cNvSpPr txBox="1"/>
              <p:nvPr/>
            </p:nvSpPr>
            <p:spPr>
              <a:xfrm>
                <a:off x="5184072" y="2400527"/>
                <a:ext cx="492443" cy="461665"/>
              </a:xfrm>
              <a:prstGeom prst="rect">
                <a:avLst/>
              </a:prstGeom>
              <a:noFill/>
            </p:spPr>
            <p:txBody>
              <a:bodyPr wrap="none" rtlCol="0">
                <a:spAutoFit/>
              </a:bodyPr>
              <a:lstStyle/>
              <a:p>
                <a:r>
                  <a:rPr lang="es-ES" sz="2400" dirty="0"/>
                  <a:t>😠</a:t>
                </a:r>
              </a:p>
            </p:txBody>
          </p:sp>
        </p:grpSp>
      </p:grpSp>
      <p:grpSp>
        <p:nvGrpSpPr>
          <p:cNvPr id="39" name="Group 38">
            <a:extLst>
              <a:ext uri="{FF2B5EF4-FFF2-40B4-BE49-F238E27FC236}">
                <a16:creationId xmlns:a16="http://schemas.microsoft.com/office/drawing/2014/main" id="{7B56C2F1-567B-C147-8A2A-BC8D6A598D2E}"/>
              </a:ext>
            </a:extLst>
          </p:cNvPr>
          <p:cNvGrpSpPr/>
          <p:nvPr/>
        </p:nvGrpSpPr>
        <p:grpSpPr>
          <a:xfrm>
            <a:off x="1111585" y="2040752"/>
            <a:ext cx="3423230" cy="2362185"/>
            <a:chOff x="1111585" y="2040752"/>
            <a:chExt cx="3423230" cy="2362185"/>
          </a:xfrm>
        </p:grpSpPr>
        <p:sp>
          <p:nvSpPr>
            <p:cNvPr id="28" name="TextBox 27">
              <a:extLst>
                <a:ext uri="{FF2B5EF4-FFF2-40B4-BE49-F238E27FC236}">
                  <a16:creationId xmlns:a16="http://schemas.microsoft.com/office/drawing/2014/main" id="{A9C87F29-036E-D442-99B7-07507BE0058A}"/>
                </a:ext>
              </a:extLst>
            </p:cNvPr>
            <p:cNvSpPr txBox="1"/>
            <p:nvPr/>
          </p:nvSpPr>
          <p:spPr>
            <a:xfrm>
              <a:off x="1618626" y="2040752"/>
              <a:ext cx="2916189" cy="2362185"/>
            </a:xfrm>
            <a:prstGeom prst="rect">
              <a:avLst/>
            </a:prstGeom>
            <a:noFill/>
          </p:spPr>
          <p:txBody>
            <a:bodyPr wrap="square" rtlCol="0">
              <a:spAutoFit/>
            </a:bodyPr>
            <a:lstStyle/>
            <a:p>
              <a:pPr marL="141287">
                <a:spcBef>
                  <a:spcPts val="700"/>
                </a:spcBef>
              </a:pPr>
              <a:r>
                <a:rPr lang="es-ES" sz="2800" dirty="0">
                  <a:solidFill>
                    <a:srgbClr val="380000"/>
                  </a:solidFill>
                  <a:latin typeface="Garamond" panose="02020404030301010803" pitchFamily="18" charset="0"/>
                </a:rPr>
                <a:t>Text</a:t>
              </a:r>
            </a:p>
            <a:p>
              <a:pPr marL="141287">
                <a:spcBef>
                  <a:spcPts val="700"/>
                </a:spcBef>
              </a:pPr>
              <a:r>
                <a:rPr lang="es-ES" sz="2800" dirty="0">
                  <a:solidFill>
                    <a:srgbClr val="380000"/>
                  </a:solidFill>
                  <a:latin typeface="Garamond" panose="02020404030301010803" pitchFamily="18" charset="0"/>
                </a:rPr>
                <a:t>Tweet </a:t>
              </a:r>
              <a:r>
                <a:rPr lang="es-ES" sz="2800" dirty="0" err="1">
                  <a:solidFill>
                    <a:srgbClr val="380000"/>
                  </a:solidFill>
                  <a:latin typeface="Garamond" panose="02020404030301010803" pitchFamily="18" charset="0"/>
                </a:rPr>
                <a:t>created</a:t>
              </a:r>
              <a:endParaRPr lang="es-ES" sz="2800" dirty="0">
                <a:solidFill>
                  <a:srgbClr val="380000"/>
                </a:solidFill>
                <a:latin typeface="Garamond" panose="02020404030301010803" pitchFamily="18" charset="0"/>
              </a:endParaRPr>
            </a:p>
            <a:p>
              <a:pPr marL="141287">
                <a:spcBef>
                  <a:spcPts val="700"/>
                </a:spcBef>
              </a:pPr>
              <a:r>
                <a:rPr lang="es-ES" sz="2800" dirty="0" err="1">
                  <a:solidFill>
                    <a:srgbClr val="380000"/>
                  </a:solidFill>
                  <a:latin typeface="Garamond" panose="02020404030301010803" pitchFamily="18" charset="0"/>
                </a:rPr>
                <a:t>Airline</a:t>
              </a:r>
              <a:endParaRPr lang="es-ES" sz="2800" dirty="0">
                <a:solidFill>
                  <a:srgbClr val="380000"/>
                </a:solidFill>
                <a:latin typeface="Garamond" panose="02020404030301010803" pitchFamily="18" charset="0"/>
              </a:endParaRPr>
            </a:p>
            <a:p>
              <a:pPr marL="141287">
                <a:spcBef>
                  <a:spcPts val="700"/>
                </a:spcBef>
              </a:pPr>
              <a:endParaRPr lang="es-ES" sz="2800" dirty="0">
                <a:solidFill>
                  <a:srgbClr val="380000"/>
                </a:solidFill>
                <a:latin typeface="Garamond" panose="02020404030301010803" pitchFamily="18" charset="0"/>
              </a:endParaRPr>
            </a:p>
            <a:p>
              <a:endParaRPr lang="es-ES" dirty="0"/>
            </a:p>
          </p:txBody>
        </p:sp>
        <p:pic>
          <p:nvPicPr>
            <p:cNvPr id="29" name="Graphic 28" descr="Aeroplane">
              <a:extLst>
                <a:ext uri="{FF2B5EF4-FFF2-40B4-BE49-F238E27FC236}">
                  <a16:creationId xmlns:a16="http://schemas.microsoft.com/office/drawing/2014/main" id="{31C79837-ED9F-834D-93AD-D0520B7885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111585" y="3106114"/>
              <a:ext cx="576000" cy="576000"/>
            </a:xfrm>
            <a:prstGeom prst="rect">
              <a:avLst/>
            </a:prstGeom>
          </p:spPr>
        </p:pic>
        <p:pic>
          <p:nvPicPr>
            <p:cNvPr id="30" name="Graphic 29" descr="Chat bubble">
              <a:extLst>
                <a:ext uri="{FF2B5EF4-FFF2-40B4-BE49-F238E27FC236}">
                  <a16:creationId xmlns:a16="http://schemas.microsoft.com/office/drawing/2014/main" id="{82F7EABB-4349-584C-82FA-0AD6A40B5B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5276" y="2046971"/>
              <a:ext cx="576000" cy="576000"/>
            </a:xfrm>
            <a:prstGeom prst="rect">
              <a:avLst/>
            </a:prstGeom>
          </p:spPr>
        </p:pic>
        <p:pic>
          <p:nvPicPr>
            <p:cNvPr id="31" name="Graphic 30" descr="Clock">
              <a:extLst>
                <a:ext uri="{FF2B5EF4-FFF2-40B4-BE49-F238E27FC236}">
                  <a16:creationId xmlns:a16="http://schemas.microsoft.com/office/drawing/2014/main" id="{831E6B15-3929-9A4A-A50C-6B07683C812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9196" y="2606364"/>
              <a:ext cx="540000" cy="540000"/>
            </a:xfrm>
            <a:prstGeom prst="rect">
              <a:avLst/>
            </a:prstGeom>
          </p:spPr>
        </p:pic>
      </p:grpSp>
      <p:grpSp>
        <p:nvGrpSpPr>
          <p:cNvPr id="37" name="Group 36">
            <a:extLst>
              <a:ext uri="{FF2B5EF4-FFF2-40B4-BE49-F238E27FC236}">
                <a16:creationId xmlns:a16="http://schemas.microsoft.com/office/drawing/2014/main" id="{6733BD11-7DE3-6447-ACE2-BC4451D12709}"/>
              </a:ext>
            </a:extLst>
          </p:cNvPr>
          <p:cNvGrpSpPr/>
          <p:nvPr/>
        </p:nvGrpSpPr>
        <p:grpSpPr>
          <a:xfrm>
            <a:off x="1120743" y="3783929"/>
            <a:ext cx="2500063" cy="1043876"/>
            <a:chOff x="1156713" y="3559800"/>
            <a:chExt cx="2500063" cy="1043876"/>
          </a:xfrm>
        </p:grpSpPr>
        <p:pic>
          <p:nvPicPr>
            <p:cNvPr id="32" name="Graphic 31" descr="Connections">
              <a:extLst>
                <a:ext uri="{FF2B5EF4-FFF2-40B4-BE49-F238E27FC236}">
                  <a16:creationId xmlns:a16="http://schemas.microsoft.com/office/drawing/2014/main" id="{ACB268F8-9777-0C48-94C8-D73D1AE1703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13" y="3629804"/>
              <a:ext cx="540000" cy="540000"/>
            </a:xfrm>
            <a:prstGeom prst="rect">
              <a:avLst/>
            </a:prstGeom>
          </p:spPr>
        </p:pic>
        <p:pic>
          <p:nvPicPr>
            <p:cNvPr id="33" name="Graphic 32" descr="Tick">
              <a:extLst>
                <a:ext uri="{FF2B5EF4-FFF2-40B4-BE49-F238E27FC236}">
                  <a16:creationId xmlns:a16="http://schemas.microsoft.com/office/drawing/2014/main" id="{7C9404B7-245D-0548-8E55-5CA067396D4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71581" y="4081738"/>
              <a:ext cx="504000" cy="504000"/>
            </a:xfrm>
            <a:prstGeom prst="rect">
              <a:avLst/>
            </a:prstGeom>
          </p:spPr>
        </p:pic>
        <p:sp>
          <p:nvSpPr>
            <p:cNvPr id="35" name="Rectangle 34">
              <a:extLst>
                <a:ext uri="{FF2B5EF4-FFF2-40B4-BE49-F238E27FC236}">
                  <a16:creationId xmlns:a16="http://schemas.microsoft.com/office/drawing/2014/main" id="{357197AA-3520-364A-80A8-80DDEA7B9E5E}"/>
                </a:ext>
              </a:extLst>
            </p:cNvPr>
            <p:cNvSpPr/>
            <p:nvPr/>
          </p:nvSpPr>
          <p:spPr>
            <a:xfrm>
              <a:off x="1648631" y="3559800"/>
              <a:ext cx="2008145" cy="1043876"/>
            </a:xfrm>
            <a:prstGeom prst="rect">
              <a:avLst/>
            </a:prstGeom>
          </p:spPr>
          <p:txBody>
            <a:bodyPr wrap="square">
              <a:spAutoFit/>
            </a:bodyPr>
            <a:lstStyle/>
            <a:p>
              <a:pPr marL="141287">
                <a:spcBef>
                  <a:spcPts val="700"/>
                </a:spcBef>
              </a:pPr>
              <a:r>
                <a:rPr lang="es-ES" sz="2800" dirty="0" err="1">
                  <a:solidFill>
                    <a:srgbClr val="380000"/>
                  </a:solidFill>
                  <a:latin typeface="Garamond" panose="02020404030301010803" pitchFamily="18" charset="0"/>
                </a:rPr>
                <a:t>Followers</a:t>
              </a:r>
              <a:endParaRPr lang="es-ES" sz="2800" dirty="0">
                <a:solidFill>
                  <a:srgbClr val="380000"/>
                </a:solidFill>
                <a:latin typeface="Garamond" panose="02020404030301010803" pitchFamily="18" charset="0"/>
              </a:endParaRPr>
            </a:p>
            <a:p>
              <a:pPr marL="141287">
                <a:spcBef>
                  <a:spcPts val="700"/>
                </a:spcBef>
              </a:pPr>
              <a:r>
                <a:rPr lang="es-ES" sz="2800" dirty="0" err="1">
                  <a:solidFill>
                    <a:srgbClr val="380000"/>
                  </a:solidFill>
                  <a:latin typeface="Garamond" panose="02020404030301010803" pitchFamily="18" charset="0"/>
                </a:rPr>
                <a:t>Verified</a:t>
              </a:r>
              <a:r>
                <a:rPr lang="es-ES" sz="2800" dirty="0">
                  <a:solidFill>
                    <a:srgbClr val="380000"/>
                  </a:solidFill>
                  <a:latin typeface="Garamond" panose="02020404030301010803" pitchFamily="18" charset="0"/>
                </a:rPr>
                <a:t> </a:t>
              </a:r>
            </a:p>
          </p:txBody>
        </p:sp>
      </p:grpSp>
    </p:spTree>
    <p:extLst>
      <p:ext uri="{BB962C8B-B14F-4D97-AF65-F5344CB8AC3E}">
        <p14:creationId xmlns:p14="http://schemas.microsoft.com/office/powerpoint/2010/main" val="130747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B1CD7-CF1F-8C49-BDEF-9D5B70B4109A}"/>
              </a:ext>
            </a:extLst>
          </p:cNvPr>
          <p:cNvSpPr txBox="1"/>
          <p:nvPr/>
        </p:nvSpPr>
        <p:spPr>
          <a:xfrm>
            <a:off x="5272729" y="366304"/>
            <a:ext cx="1646541" cy="923330"/>
          </a:xfrm>
          <a:prstGeom prst="rect">
            <a:avLst/>
          </a:prstGeom>
          <a:noFill/>
        </p:spPr>
        <p:txBody>
          <a:bodyPr wrap="none" rtlCol="0">
            <a:spAutoFit/>
          </a:bodyPr>
          <a:lstStyle/>
          <a:p>
            <a:r>
              <a:rPr lang="es-ES" sz="5400" b="1" dirty="0">
                <a:solidFill>
                  <a:srgbClr val="6B1651"/>
                </a:solidFill>
                <a:latin typeface="Garamond" panose="02020404030301010803" pitchFamily="18" charset="0"/>
              </a:rPr>
              <a:t>EDA</a:t>
            </a:r>
          </a:p>
        </p:txBody>
      </p:sp>
      <p:pic>
        <p:nvPicPr>
          <p:cNvPr id="5" name="Picture 4" descr="A picture containing crossword, text&#10;&#10;Description automatically generated">
            <a:extLst>
              <a:ext uri="{FF2B5EF4-FFF2-40B4-BE49-F238E27FC236}">
                <a16:creationId xmlns:a16="http://schemas.microsoft.com/office/drawing/2014/main" id="{C900FCE2-8FF9-F649-B955-C0C4BF13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042" y="1154046"/>
            <a:ext cx="5673644" cy="5596347"/>
          </a:xfrm>
          <a:prstGeom prst="rect">
            <a:avLst/>
          </a:prstGeom>
        </p:spPr>
      </p:pic>
      <p:sp>
        <p:nvSpPr>
          <p:cNvPr id="6" name="Rectangle 5">
            <a:extLst>
              <a:ext uri="{FF2B5EF4-FFF2-40B4-BE49-F238E27FC236}">
                <a16:creationId xmlns:a16="http://schemas.microsoft.com/office/drawing/2014/main" id="{FC781879-2DB0-0042-9383-7564D9E9B447}"/>
              </a:ext>
            </a:extLst>
          </p:cNvPr>
          <p:cNvSpPr/>
          <p:nvPr/>
        </p:nvSpPr>
        <p:spPr>
          <a:xfrm>
            <a:off x="8766567" y="3499658"/>
            <a:ext cx="3014478" cy="523220"/>
          </a:xfrm>
          <a:prstGeom prst="rect">
            <a:avLst/>
          </a:prstGeom>
        </p:spPr>
        <p:txBody>
          <a:bodyPr wrap="square">
            <a:spAutoFit/>
          </a:bodyPr>
          <a:lstStyle/>
          <a:p>
            <a:pPr algn="ctr"/>
            <a:r>
              <a:rPr lang="es-ES" sz="2800" dirty="0">
                <a:solidFill>
                  <a:srgbClr val="380000"/>
                </a:solidFill>
                <a:latin typeface="Garamond" panose="02020404030301010803" pitchFamily="18" charset="0"/>
              </a:rPr>
              <a:t>Base </a:t>
            </a:r>
            <a:r>
              <a:rPr lang="es-ES" sz="2800" dirty="0" err="1">
                <a:solidFill>
                  <a:srgbClr val="380000"/>
                </a:solidFill>
                <a:latin typeface="Garamond" panose="02020404030301010803" pitchFamily="18" charset="0"/>
              </a:rPr>
              <a:t>rate</a:t>
            </a:r>
            <a:r>
              <a:rPr lang="es-ES" sz="2800" dirty="0">
                <a:solidFill>
                  <a:srgbClr val="380000"/>
                </a:solidFill>
                <a:latin typeface="Garamond" panose="02020404030301010803" pitchFamily="18" charset="0"/>
              </a:rPr>
              <a:t> = 63.66%</a:t>
            </a:r>
          </a:p>
        </p:txBody>
      </p:sp>
    </p:spTree>
    <p:extLst>
      <p:ext uri="{BB962C8B-B14F-4D97-AF65-F5344CB8AC3E}">
        <p14:creationId xmlns:p14="http://schemas.microsoft.com/office/powerpoint/2010/main" val="319424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17128-59B6-B243-8EDF-14A72D37C811}"/>
              </a:ext>
            </a:extLst>
          </p:cNvPr>
          <p:cNvSpPr txBox="1"/>
          <p:nvPr/>
        </p:nvSpPr>
        <p:spPr>
          <a:xfrm>
            <a:off x="4427113" y="332014"/>
            <a:ext cx="3337773" cy="923330"/>
          </a:xfrm>
          <a:prstGeom prst="rect">
            <a:avLst/>
          </a:prstGeom>
          <a:noFill/>
        </p:spPr>
        <p:txBody>
          <a:bodyPr wrap="none" rtlCol="0">
            <a:spAutoFit/>
          </a:bodyPr>
          <a:lstStyle/>
          <a:p>
            <a:r>
              <a:rPr lang="es-ES" sz="5400" b="1" dirty="0">
                <a:solidFill>
                  <a:srgbClr val="6B1651"/>
                </a:solidFill>
                <a:latin typeface="Garamond" panose="02020404030301010803" pitchFamily="18" charset="0"/>
              </a:rPr>
              <a:t>DM &amp; ML</a:t>
            </a:r>
          </a:p>
        </p:txBody>
      </p:sp>
      <p:sp>
        <p:nvSpPr>
          <p:cNvPr id="4" name="TextBox 3">
            <a:extLst>
              <a:ext uri="{FF2B5EF4-FFF2-40B4-BE49-F238E27FC236}">
                <a16:creationId xmlns:a16="http://schemas.microsoft.com/office/drawing/2014/main" id="{26D51BBC-03D5-FC41-81E3-B3A1FCCFEB3F}"/>
              </a:ext>
            </a:extLst>
          </p:cNvPr>
          <p:cNvSpPr txBox="1"/>
          <p:nvPr/>
        </p:nvSpPr>
        <p:spPr>
          <a:xfrm>
            <a:off x="1333289" y="2521059"/>
            <a:ext cx="4087979" cy="1815882"/>
          </a:xfrm>
          <a:prstGeom prst="rect">
            <a:avLst/>
          </a:prstGeom>
          <a:noFill/>
        </p:spPr>
        <p:txBody>
          <a:bodyPr wrap="none" rtlCol="0">
            <a:spAutoFit/>
          </a:bodyPr>
          <a:lstStyle/>
          <a:p>
            <a:r>
              <a:rPr lang="es-ES" sz="2800" dirty="0">
                <a:solidFill>
                  <a:srgbClr val="380000"/>
                </a:solidFill>
                <a:latin typeface="Garamond" panose="02020404030301010803" pitchFamily="18" charset="0"/>
              </a:rPr>
              <a:t>- K-</a:t>
            </a:r>
            <a:r>
              <a:rPr lang="es-ES" sz="2800" dirty="0" err="1">
                <a:solidFill>
                  <a:srgbClr val="380000"/>
                </a:solidFill>
                <a:latin typeface="Garamond" panose="02020404030301010803" pitchFamily="18" charset="0"/>
              </a:rPr>
              <a:t>Neighbors</a:t>
            </a:r>
            <a:r>
              <a:rPr lang="es-ES" sz="2800" dirty="0">
                <a:solidFill>
                  <a:srgbClr val="380000"/>
                </a:solidFill>
                <a:latin typeface="Garamond" panose="02020404030301010803" pitchFamily="18" charset="0"/>
              </a:rPr>
              <a:t> = 0.49</a:t>
            </a:r>
          </a:p>
          <a:p>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Logistic</a:t>
            </a:r>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Regression</a:t>
            </a:r>
            <a:r>
              <a:rPr lang="es-ES" sz="2800" dirty="0">
                <a:solidFill>
                  <a:srgbClr val="380000"/>
                </a:solidFill>
                <a:latin typeface="Garamond" panose="02020404030301010803" pitchFamily="18" charset="0"/>
              </a:rPr>
              <a:t> = 0.64</a:t>
            </a:r>
          </a:p>
          <a:p>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Decision</a:t>
            </a:r>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Tree</a:t>
            </a:r>
            <a:r>
              <a:rPr lang="es-ES" sz="2800" dirty="0">
                <a:solidFill>
                  <a:srgbClr val="380000"/>
                </a:solidFill>
                <a:latin typeface="Garamond" panose="02020404030301010803" pitchFamily="18" charset="0"/>
              </a:rPr>
              <a:t> = 0.67</a:t>
            </a:r>
          </a:p>
          <a:p>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Random</a:t>
            </a:r>
            <a:r>
              <a:rPr lang="es-ES" sz="2800" dirty="0">
                <a:solidFill>
                  <a:srgbClr val="380000"/>
                </a:solidFill>
                <a:latin typeface="Garamond" panose="02020404030301010803" pitchFamily="18" charset="0"/>
              </a:rPr>
              <a:t> </a:t>
            </a:r>
            <a:r>
              <a:rPr lang="es-ES" sz="2800" dirty="0" err="1">
                <a:solidFill>
                  <a:srgbClr val="380000"/>
                </a:solidFill>
                <a:latin typeface="Garamond" panose="02020404030301010803" pitchFamily="18" charset="0"/>
              </a:rPr>
              <a:t>Forest</a:t>
            </a:r>
            <a:r>
              <a:rPr lang="es-ES" sz="2800" dirty="0">
                <a:solidFill>
                  <a:srgbClr val="380000"/>
                </a:solidFill>
                <a:latin typeface="Garamond" panose="02020404030301010803" pitchFamily="18" charset="0"/>
              </a:rPr>
              <a:t> = 0.74</a:t>
            </a:r>
          </a:p>
        </p:txBody>
      </p:sp>
      <p:grpSp>
        <p:nvGrpSpPr>
          <p:cNvPr id="11" name="Group 10">
            <a:extLst>
              <a:ext uri="{FF2B5EF4-FFF2-40B4-BE49-F238E27FC236}">
                <a16:creationId xmlns:a16="http://schemas.microsoft.com/office/drawing/2014/main" id="{D2FEE58C-492C-D14F-BA4C-93EAFF5A170E}"/>
              </a:ext>
            </a:extLst>
          </p:cNvPr>
          <p:cNvGrpSpPr/>
          <p:nvPr/>
        </p:nvGrpSpPr>
        <p:grpSpPr>
          <a:xfrm>
            <a:off x="5634034" y="1508144"/>
            <a:ext cx="5554474" cy="4196464"/>
            <a:chOff x="5634034" y="1508144"/>
            <a:chExt cx="5554474" cy="4196464"/>
          </a:xfrm>
        </p:grpSpPr>
        <p:grpSp>
          <p:nvGrpSpPr>
            <p:cNvPr id="8" name="Group 7">
              <a:extLst>
                <a:ext uri="{FF2B5EF4-FFF2-40B4-BE49-F238E27FC236}">
                  <a16:creationId xmlns:a16="http://schemas.microsoft.com/office/drawing/2014/main" id="{2164CF24-B61A-3C4F-B85B-21440CAE8772}"/>
                </a:ext>
              </a:extLst>
            </p:cNvPr>
            <p:cNvGrpSpPr/>
            <p:nvPr/>
          </p:nvGrpSpPr>
          <p:grpSpPr>
            <a:xfrm>
              <a:off x="5634034" y="3271797"/>
              <a:ext cx="3440963" cy="2432811"/>
              <a:chOff x="5634034" y="3271797"/>
              <a:chExt cx="3440963" cy="2432811"/>
            </a:xfrm>
          </p:grpSpPr>
          <p:sp>
            <p:nvSpPr>
              <p:cNvPr id="6" name="TextBox 5">
                <a:extLst>
                  <a:ext uri="{FF2B5EF4-FFF2-40B4-BE49-F238E27FC236}">
                    <a16:creationId xmlns:a16="http://schemas.microsoft.com/office/drawing/2014/main" id="{BDC88CC2-C5D5-7A42-8CBF-770635207CFE}"/>
                  </a:ext>
                </a:extLst>
              </p:cNvPr>
              <p:cNvSpPr txBox="1"/>
              <p:nvPr/>
            </p:nvSpPr>
            <p:spPr>
              <a:xfrm rot="16200000">
                <a:off x="5396693" y="3509138"/>
                <a:ext cx="751681" cy="276999"/>
              </a:xfrm>
              <a:prstGeom prst="rect">
                <a:avLst/>
              </a:prstGeom>
              <a:noFill/>
            </p:spPr>
            <p:txBody>
              <a:bodyPr wrap="none" rtlCol="0">
                <a:spAutoFit/>
              </a:bodyPr>
              <a:lstStyle/>
              <a:p>
                <a:r>
                  <a:rPr lang="en-US" sz="1200" dirty="0">
                    <a:solidFill>
                      <a:schemeClr val="bg2">
                        <a:lumMod val="25000"/>
                      </a:schemeClr>
                    </a:solidFill>
                  </a:rPr>
                  <a:t>Precision</a:t>
                </a:r>
              </a:p>
            </p:txBody>
          </p:sp>
          <p:sp>
            <p:nvSpPr>
              <p:cNvPr id="7" name="TextBox 6">
                <a:extLst>
                  <a:ext uri="{FF2B5EF4-FFF2-40B4-BE49-F238E27FC236}">
                    <a16:creationId xmlns:a16="http://schemas.microsoft.com/office/drawing/2014/main" id="{3AC7AE3F-4F08-0F4C-A1DC-E534F2D9A285}"/>
                  </a:ext>
                </a:extLst>
              </p:cNvPr>
              <p:cNvSpPr txBox="1"/>
              <p:nvPr/>
            </p:nvSpPr>
            <p:spPr>
              <a:xfrm>
                <a:off x="8524012" y="5427609"/>
                <a:ext cx="550985" cy="276999"/>
              </a:xfrm>
              <a:prstGeom prst="rect">
                <a:avLst/>
              </a:prstGeom>
              <a:noFill/>
            </p:spPr>
            <p:txBody>
              <a:bodyPr wrap="none" rtlCol="0">
                <a:spAutoFit/>
              </a:bodyPr>
              <a:lstStyle/>
              <a:p>
                <a:r>
                  <a:rPr lang="en-US" sz="1200" dirty="0">
                    <a:solidFill>
                      <a:schemeClr val="bg2">
                        <a:lumMod val="25000"/>
                      </a:schemeClr>
                    </a:solidFill>
                  </a:rPr>
                  <a:t>Recall</a:t>
                </a:r>
              </a:p>
            </p:txBody>
          </p:sp>
        </p:grpSp>
        <p:grpSp>
          <p:nvGrpSpPr>
            <p:cNvPr id="10" name="Group 9">
              <a:extLst>
                <a:ext uri="{FF2B5EF4-FFF2-40B4-BE49-F238E27FC236}">
                  <a16:creationId xmlns:a16="http://schemas.microsoft.com/office/drawing/2014/main" id="{F5A37F2E-8919-F24B-AB70-1C5ACAE54790}"/>
                </a:ext>
              </a:extLst>
            </p:cNvPr>
            <p:cNvGrpSpPr/>
            <p:nvPr/>
          </p:nvGrpSpPr>
          <p:grpSpPr>
            <a:xfrm>
              <a:off x="5859517" y="1508144"/>
              <a:ext cx="5328991" cy="3919465"/>
              <a:chOff x="5859517" y="1508144"/>
              <a:chExt cx="5328991" cy="3919465"/>
            </a:xfrm>
          </p:grpSpPr>
          <p:pic>
            <p:nvPicPr>
              <p:cNvPr id="5" name="Picture 4">
                <a:extLst>
                  <a:ext uri="{FF2B5EF4-FFF2-40B4-BE49-F238E27FC236}">
                    <a16:creationId xmlns:a16="http://schemas.microsoft.com/office/drawing/2014/main" id="{704BF59B-60E9-4D4B-A9D1-730D32929547}"/>
                  </a:ext>
                </a:extLst>
              </p:cNvPr>
              <p:cNvPicPr>
                <a:picLocks noChangeAspect="1"/>
              </p:cNvPicPr>
              <p:nvPr/>
            </p:nvPicPr>
            <p:blipFill>
              <a:blip r:embed="rId3"/>
              <a:stretch>
                <a:fillRect/>
              </a:stretch>
            </p:blipFill>
            <p:spPr>
              <a:xfrm>
                <a:off x="5859517" y="1867668"/>
                <a:ext cx="5328991" cy="3559941"/>
              </a:xfrm>
              <a:prstGeom prst="rect">
                <a:avLst/>
              </a:prstGeom>
            </p:spPr>
          </p:pic>
          <p:sp>
            <p:nvSpPr>
              <p:cNvPr id="9" name="TextBox 8">
                <a:extLst>
                  <a:ext uri="{FF2B5EF4-FFF2-40B4-BE49-F238E27FC236}">
                    <a16:creationId xmlns:a16="http://schemas.microsoft.com/office/drawing/2014/main" id="{9097C8CC-C1DC-AE4B-AC47-AC5378527B58}"/>
                  </a:ext>
                </a:extLst>
              </p:cNvPr>
              <p:cNvSpPr txBox="1"/>
              <p:nvPr/>
            </p:nvSpPr>
            <p:spPr>
              <a:xfrm>
                <a:off x="7151617" y="1508144"/>
                <a:ext cx="3295774" cy="461665"/>
              </a:xfrm>
              <a:prstGeom prst="rect">
                <a:avLst/>
              </a:prstGeom>
              <a:noFill/>
            </p:spPr>
            <p:txBody>
              <a:bodyPr wrap="none" rtlCol="0">
                <a:spAutoFit/>
              </a:bodyPr>
              <a:lstStyle/>
              <a:p>
                <a:r>
                  <a:rPr lang="en-US" sz="2400" b="1" dirty="0">
                    <a:solidFill>
                      <a:schemeClr val="bg2">
                        <a:lumMod val="10000"/>
                      </a:schemeClr>
                    </a:solidFill>
                    <a:latin typeface="Garamond" panose="02020404030301010803" pitchFamily="18" charset="0"/>
                  </a:rPr>
                  <a:t>Precision-Recall Curves</a:t>
                </a:r>
                <a:endParaRPr lang="en-US" sz="1200" b="1" dirty="0">
                  <a:solidFill>
                    <a:schemeClr val="bg2">
                      <a:lumMod val="10000"/>
                    </a:schemeClr>
                  </a:solidFill>
                  <a:latin typeface="Garamond" panose="02020404030301010803" pitchFamily="18" charset="0"/>
                </a:endParaRPr>
              </a:p>
            </p:txBody>
          </p:sp>
        </p:grpSp>
      </p:grpSp>
    </p:spTree>
    <p:extLst>
      <p:ext uri="{BB962C8B-B14F-4D97-AF65-F5344CB8AC3E}">
        <p14:creationId xmlns:p14="http://schemas.microsoft.com/office/powerpoint/2010/main" val="355195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17128-59B6-B243-8EDF-14A72D37C811}"/>
              </a:ext>
            </a:extLst>
          </p:cNvPr>
          <p:cNvSpPr txBox="1"/>
          <p:nvPr/>
        </p:nvSpPr>
        <p:spPr>
          <a:xfrm>
            <a:off x="3363906" y="232019"/>
            <a:ext cx="5464188" cy="923330"/>
          </a:xfrm>
          <a:prstGeom prst="rect">
            <a:avLst/>
          </a:prstGeom>
          <a:noFill/>
        </p:spPr>
        <p:txBody>
          <a:bodyPr wrap="none" rtlCol="0">
            <a:spAutoFit/>
          </a:bodyPr>
          <a:lstStyle/>
          <a:p>
            <a:r>
              <a:rPr lang="es-ES" sz="5400" b="1" dirty="0" err="1">
                <a:solidFill>
                  <a:srgbClr val="6B1651"/>
                </a:solidFill>
                <a:latin typeface="Garamond" panose="02020404030301010803" pitchFamily="18" charset="0"/>
              </a:rPr>
              <a:t>TextBlob</a:t>
            </a:r>
            <a:r>
              <a:rPr lang="es-ES" sz="5400" b="1" dirty="0">
                <a:solidFill>
                  <a:srgbClr val="6B1651"/>
                </a:solidFill>
                <a:latin typeface="Garamond" panose="02020404030301010803" pitchFamily="18" charset="0"/>
              </a:rPr>
              <a:t> &amp; </a:t>
            </a:r>
            <a:r>
              <a:rPr lang="es-ES" sz="5400" b="1" dirty="0" err="1">
                <a:solidFill>
                  <a:srgbClr val="6B1651"/>
                </a:solidFill>
                <a:latin typeface="Garamond" panose="02020404030301010803" pitchFamily="18" charset="0"/>
              </a:rPr>
              <a:t>Vader</a:t>
            </a:r>
            <a:endParaRPr lang="es-ES" sz="5400" b="1" dirty="0">
              <a:solidFill>
                <a:srgbClr val="6B1651"/>
              </a:solidFill>
              <a:latin typeface="Garamond" panose="02020404030301010803" pitchFamily="18" charset="0"/>
            </a:endParaRPr>
          </a:p>
        </p:txBody>
      </p:sp>
      <p:pic>
        <p:nvPicPr>
          <p:cNvPr id="4" name="Picture 3">
            <a:extLst>
              <a:ext uri="{FF2B5EF4-FFF2-40B4-BE49-F238E27FC236}">
                <a16:creationId xmlns:a16="http://schemas.microsoft.com/office/drawing/2014/main" id="{D5CB98FE-F66B-1C42-89E8-E2A7A2AC20B5}"/>
              </a:ext>
            </a:extLst>
          </p:cNvPr>
          <p:cNvPicPr>
            <a:picLocks noChangeAspect="1"/>
          </p:cNvPicPr>
          <p:nvPr/>
        </p:nvPicPr>
        <p:blipFill>
          <a:blip r:embed="rId3"/>
          <a:stretch>
            <a:fillRect/>
          </a:stretch>
        </p:blipFill>
        <p:spPr>
          <a:xfrm>
            <a:off x="2436344" y="1420639"/>
            <a:ext cx="7319312" cy="4743677"/>
          </a:xfrm>
          <a:prstGeom prst="rect">
            <a:avLst/>
          </a:prstGeom>
        </p:spPr>
      </p:pic>
    </p:spTree>
    <p:extLst>
      <p:ext uri="{BB962C8B-B14F-4D97-AF65-F5344CB8AC3E}">
        <p14:creationId xmlns:p14="http://schemas.microsoft.com/office/powerpoint/2010/main" val="162890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17128-59B6-B243-8EDF-14A72D37C811}"/>
              </a:ext>
            </a:extLst>
          </p:cNvPr>
          <p:cNvSpPr txBox="1"/>
          <p:nvPr/>
        </p:nvSpPr>
        <p:spPr>
          <a:xfrm>
            <a:off x="2295119" y="179677"/>
            <a:ext cx="7601761" cy="923330"/>
          </a:xfrm>
          <a:prstGeom prst="rect">
            <a:avLst/>
          </a:prstGeom>
          <a:noFill/>
        </p:spPr>
        <p:txBody>
          <a:bodyPr wrap="none" rtlCol="0">
            <a:spAutoFit/>
          </a:bodyPr>
          <a:lstStyle/>
          <a:p>
            <a:r>
              <a:rPr lang="es-ES" sz="5400" b="1" dirty="0">
                <a:solidFill>
                  <a:srgbClr val="6B1651"/>
                </a:solidFill>
                <a:latin typeface="Garamond" panose="02020404030301010803" pitchFamily="18" charset="0"/>
              </a:rPr>
              <a:t>TWEET COMPLEXITY</a:t>
            </a:r>
          </a:p>
        </p:txBody>
      </p:sp>
      <p:grpSp>
        <p:nvGrpSpPr>
          <p:cNvPr id="21" name="Group 20">
            <a:extLst>
              <a:ext uri="{FF2B5EF4-FFF2-40B4-BE49-F238E27FC236}">
                <a16:creationId xmlns:a16="http://schemas.microsoft.com/office/drawing/2014/main" id="{186C42A5-8AB7-8F42-AAC0-5DEED11E7071}"/>
              </a:ext>
            </a:extLst>
          </p:cNvPr>
          <p:cNvGrpSpPr/>
          <p:nvPr/>
        </p:nvGrpSpPr>
        <p:grpSpPr>
          <a:xfrm>
            <a:off x="798110" y="2236127"/>
            <a:ext cx="9474345" cy="901439"/>
            <a:chOff x="798110" y="2236127"/>
            <a:chExt cx="9474345" cy="901439"/>
          </a:xfrm>
        </p:grpSpPr>
        <p:pic>
          <p:nvPicPr>
            <p:cNvPr id="9" name="Picture 8" descr="A screenshot of a cell phone&#10;&#10;Description automatically generated">
              <a:extLst>
                <a:ext uri="{FF2B5EF4-FFF2-40B4-BE49-F238E27FC236}">
                  <a16:creationId xmlns:a16="http://schemas.microsoft.com/office/drawing/2014/main" id="{DAAB9CC2-4285-1F4C-9EF6-DBA1F632CF47}"/>
                </a:ext>
              </a:extLst>
            </p:cNvPr>
            <p:cNvPicPr>
              <a:picLocks noChangeAspect="1"/>
            </p:cNvPicPr>
            <p:nvPr/>
          </p:nvPicPr>
          <p:blipFill rotWithShape="1">
            <a:blip r:embed="rId3">
              <a:extLst>
                <a:ext uri="{28A0092B-C50C-407E-A947-70E740481C1C}">
                  <a14:useLocalDpi xmlns:a14="http://schemas.microsoft.com/office/drawing/2010/main" val="0"/>
                </a:ext>
              </a:extLst>
            </a:blip>
            <a:srcRect b="25727"/>
            <a:stretch/>
          </p:blipFill>
          <p:spPr>
            <a:xfrm>
              <a:off x="3563475" y="2236127"/>
              <a:ext cx="6708980" cy="901439"/>
            </a:xfrm>
            <a:prstGeom prst="rect">
              <a:avLst/>
            </a:prstGeom>
          </p:spPr>
        </p:pic>
        <p:sp>
          <p:nvSpPr>
            <p:cNvPr id="13" name="Rectangle 12">
              <a:extLst>
                <a:ext uri="{FF2B5EF4-FFF2-40B4-BE49-F238E27FC236}">
                  <a16:creationId xmlns:a16="http://schemas.microsoft.com/office/drawing/2014/main" id="{F10DB92D-3AA7-B948-B026-160CA8E5F25F}"/>
                </a:ext>
              </a:extLst>
            </p:cNvPr>
            <p:cNvSpPr/>
            <p:nvPr/>
          </p:nvSpPr>
          <p:spPr>
            <a:xfrm>
              <a:off x="798110" y="2433119"/>
              <a:ext cx="2602187" cy="523220"/>
            </a:xfrm>
            <a:prstGeom prst="rect">
              <a:avLst/>
            </a:prstGeom>
          </p:spPr>
          <p:txBody>
            <a:bodyPr wrap="none">
              <a:spAutoFit/>
            </a:bodyPr>
            <a:lstStyle/>
            <a:p>
              <a:pPr marL="457200" indent="-276225">
                <a:buFont typeface="Arial" panose="020B0604020202020204" pitchFamily="34" charset="0"/>
                <a:buChar char="•"/>
              </a:pPr>
              <a:r>
                <a:rPr lang="en-US" sz="2800" dirty="0">
                  <a:solidFill>
                    <a:srgbClr val="380000"/>
                  </a:solidFill>
                  <a:latin typeface="Garamond" panose="02020404030301010803" pitchFamily="18" charset="0"/>
                </a:rPr>
                <a:t>Joint text in #</a:t>
              </a:r>
            </a:p>
          </p:txBody>
        </p:sp>
      </p:grpSp>
      <p:grpSp>
        <p:nvGrpSpPr>
          <p:cNvPr id="20" name="Group 19">
            <a:extLst>
              <a:ext uri="{FF2B5EF4-FFF2-40B4-BE49-F238E27FC236}">
                <a16:creationId xmlns:a16="http://schemas.microsoft.com/office/drawing/2014/main" id="{3E1FA119-03FC-E04C-BF35-099DFE88CBF0}"/>
              </a:ext>
            </a:extLst>
          </p:cNvPr>
          <p:cNvGrpSpPr/>
          <p:nvPr/>
        </p:nvGrpSpPr>
        <p:grpSpPr>
          <a:xfrm>
            <a:off x="104922" y="1239208"/>
            <a:ext cx="9770436" cy="840315"/>
            <a:chOff x="104922" y="1239208"/>
            <a:chExt cx="9770436" cy="840315"/>
          </a:xfrm>
        </p:grpSpPr>
        <p:pic>
          <p:nvPicPr>
            <p:cNvPr id="4" name="Picture 6" descr="A picture containing drawing&#10;&#10;Description automatically generated">
              <a:extLst>
                <a:ext uri="{FF2B5EF4-FFF2-40B4-BE49-F238E27FC236}">
                  <a16:creationId xmlns:a16="http://schemas.microsoft.com/office/drawing/2014/main" id="{D6B2EEBE-8E94-E546-BDB5-40D1848BB6CD}"/>
                </a:ext>
              </a:extLst>
            </p:cNvPr>
            <p:cNvPicPr>
              <a:picLocks noChangeAspect="1"/>
            </p:cNvPicPr>
            <p:nvPr/>
          </p:nvPicPr>
          <p:blipFill rotWithShape="1">
            <a:blip r:embed="rId4">
              <a:extLst>
                <a:ext uri="{28A0092B-C50C-407E-A947-70E740481C1C}">
                  <a14:useLocalDpi xmlns:a14="http://schemas.microsoft.com/office/drawing/2010/main" val="0"/>
                </a:ext>
              </a:extLst>
            </a:blip>
            <a:srcRect b="29457"/>
            <a:stretch/>
          </p:blipFill>
          <p:spPr>
            <a:xfrm>
              <a:off x="3188854" y="1239208"/>
              <a:ext cx="6686504" cy="840315"/>
            </a:xfrm>
            <a:prstGeom prst="rect">
              <a:avLst/>
            </a:prstGeom>
          </p:spPr>
        </p:pic>
        <p:sp>
          <p:nvSpPr>
            <p:cNvPr id="14" name="Rectangle 13">
              <a:extLst>
                <a:ext uri="{FF2B5EF4-FFF2-40B4-BE49-F238E27FC236}">
                  <a16:creationId xmlns:a16="http://schemas.microsoft.com/office/drawing/2014/main" id="{C0654DEA-433E-A746-BEE9-B36C7CC33B32}"/>
                </a:ext>
              </a:extLst>
            </p:cNvPr>
            <p:cNvSpPr/>
            <p:nvPr/>
          </p:nvSpPr>
          <p:spPr>
            <a:xfrm>
              <a:off x="104922" y="1386483"/>
              <a:ext cx="2949846" cy="523220"/>
            </a:xfrm>
            <a:prstGeom prst="rect">
              <a:avLst/>
            </a:prstGeom>
          </p:spPr>
          <p:txBody>
            <a:bodyPr wrap="none">
              <a:spAutoFit/>
            </a:bodyPr>
            <a:lstStyle/>
            <a:p>
              <a:pPr marL="457200" indent="-276225">
                <a:buFont typeface="Arial" panose="020B0604020202020204" pitchFamily="34" charset="0"/>
                <a:buChar char="•"/>
              </a:pPr>
              <a:r>
                <a:rPr lang="en-US" sz="2800" dirty="0">
                  <a:solidFill>
                    <a:srgbClr val="380000"/>
                  </a:solidFill>
                  <a:latin typeface="Garamond" panose="02020404030301010803" pitchFamily="18" charset="0"/>
                </a:rPr>
                <a:t>Irony &amp; sarcasm</a:t>
              </a:r>
            </a:p>
          </p:txBody>
        </p:sp>
      </p:grpSp>
      <p:grpSp>
        <p:nvGrpSpPr>
          <p:cNvPr id="23" name="Group 22">
            <a:extLst>
              <a:ext uri="{FF2B5EF4-FFF2-40B4-BE49-F238E27FC236}">
                <a16:creationId xmlns:a16="http://schemas.microsoft.com/office/drawing/2014/main" id="{EEF9FF42-713D-0B41-ACBA-C09D886FF3F2}"/>
              </a:ext>
            </a:extLst>
          </p:cNvPr>
          <p:cNvGrpSpPr/>
          <p:nvPr/>
        </p:nvGrpSpPr>
        <p:grpSpPr>
          <a:xfrm>
            <a:off x="1672770" y="4424065"/>
            <a:ext cx="9385941" cy="901439"/>
            <a:chOff x="1672770" y="4424065"/>
            <a:chExt cx="9385941" cy="901439"/>
          </a:xfrm>
        </p:grpSpPr>
        <p:pic>
          <p:nvPicPr>
            <p:cNvPr id="6" name="Picture 10" descr="A close up of a logo&#10;&#10;Description automatically generated">
              <a:extLst>
                <a:ext uri="{FF2B5EF4-FFF2-40B4-BE49-F238E27FC236}">
                  <a16:creationId xmlns:a16="http://schemas.microsoft.com/office/drawing/2014/main" id="{83F20981-2253-0945-B767-CA042E803180}"/>
                </a:ext>
              </a:extLst>
            </p:cNvPr>
            <p:cNvPicPr>
              <a:picLocks noChangeAspect="1"/>
            </p:cNvPicPr>
            <p:nvPr/>
          </p:nvPicPr>
          <p:blipFill rotWithShape="1">
            <a:blip r:embed="rId5">
              <a:extLst>
                <a:ext uri="{28A0092B-C50C-407E-A947-70E740481C1C}">
                  <a14:useLocalDpi xmlns:a14="http://schemas.microsoft.com/office/drawing/2010/main" val="0"/>
                </a:ext>
              </a:extLst>
            </a:blip>
            <a:srcRect b="22122"/>
            <a:stretch/>
          </p:blipFill>
          <p:spPr>
            <a:xfrm>
              <a:off x="4450872" y="4424065"/>
              <a:ext cx="6607839" cy="901439"/>
            </a:xfrm>
            <a:prstGeom prst="rect">
              <a:avLst/>
            </a:prstGeom>
          </p:spPr>
        </p:pic>
        <p:sp>
          <p:nvSpPr>
            <p:cNvPr id="15" name="Rectangle 14">
              <a:extLst>
                <a:ext uri="{FF2B5EF4-FFF2-40B4-BE49-F238E27FC236}">
                  <a16:creationId xmlns:a16="http://schemas.microsoft.com/office/drawing/2014/main" id="{517A75F3-356B-8E4B-8C83-3FD0B6E8863C}"/>
                </a:ext>
              </a:extLst>
            </p:cNvPr>
            <p:cNvSpPr/>
            <p:nvPr/>
          </p:nvSpPr>
          <p:spPr>
            <a:xfrm>
              <a:off x="1672770" y="4572967"/>
              <a:ext cx="2603598" cy="523220"/>
            </a:xfrm>
            <a:prstGeom prst="rect">
              <a:avLst/>
            </a:prstGeom>
          </p:spPr>
          <p:txBody>
            <a:bodyPr wrap="none">
              <a:spAutoFit/>
            </a:bodyPr>
            <a:lstStyle/>
            <a:p>
              <a:pPr marL="457200" indent="-276225">
                <a:buFont typeface="Arial" panose="020B0604020202020204" pitchFamily="34" charset="0"/>
                <a:buChar char="•"/>
              </a:pPr>
              <a:r>
                <a:rPr lang="en-US" sz="2800" dirty="0">
                  <a:solidFill>
                    <a:srgbClr val="380000"/>
                  </a:solidFill>
                  <a:latin typeface="Garamond" panose="02020404030301010803" pitchFamily="18" charset="0"/>
                </a:rPr>
                <a:t>Abbreviations</a:t>
              </a:r>
            </a:p>
          </p:txBody>
        </p:sp>
      </p:grpSp>
      <p:grpSp>
        <p:nvGrpSpPr>
          <p:cNvPr id="22" name="Group 21">
            <a:extLst>
              <a:ext uri="{FF2B5EF4-FFF2-40B4-BE49-F238E27FC236}">
                <a16:creationId xmlns:a16="http://schemas.microsoft.com/office/drawing/2014/main" id="{DBDDF381-3720-AC45-A979-D5DCF6DBAC6E}"/>
              </a:ext>
            </a:extLst>
          </p:cNvPr>
          <p:cNvGrpSpPr/>
          <p:nvPr/>
        </p:nvGrpSpPr>
        <p:grpSpPr>
          <a:xfrm>
            <a:off x="1672770" y="3314645"/>
            <a:ext cx="9016836" cy="901439"/>
            <a:chOff x="1672770" y="3314645"/>
            <a:chExt cx="9016836" cy="901439"/>
          </a:xfrm>
        </p:grpSpPr>
        <p:pic>
          <p:nvPicPr>
            <p:cNvPr id="7" name="Picture 12" descr="A picture containing drawing&#10;&#10;Description automatically generated">
              <a:extLst>
                <a:ext uri="{FF2B5EF4-FFF2-40B4-BE49-F238E27FC236}">
                  <a16:creationId xmlns:a16="http://schemas.microsoft.com/office/drawing/2014/main" id="{10C82D46-1053-714C-93DB-F0D367BAF7A4}"/>
                </a:ext>
              </a:extLst>
            </p:cNvPr>
            <p:cNvPicPr>
              <a:picLocks noChangeAspect="1"/>
            </p:cNvPicPr>
            <p:nvPr/>
          </p:nvPicPr>
          <p:blipFill rotWithShape="1">
            <a:blip r:embed="rId6">
              <a:extLst>
                <a:ext uri="{28A0092B-C50C-407E-A947-70E740481C1C}">
                  <a14:useLocalDpi xmlns:a14="http://schemas.microsoft.com/office/drawing/2010/main" val="0"/>
                </a:ext>
              </a:extLst>
            </a:blip>
            <a:srcRect b="23605"/>
            <a:stretch/>
          </p:blipFill>
          <p:spPr>
            <a:xfrm>
              <a:off x="4014340" y="3314645"/>
              <a:ext cx="6675266" cy="901439"/>
            </a:xfrm>
            <a:prstGeom prst="rect">
              <a:avLst/>
            </a:prstGeom>
          </p:spPr>
        </p:pic>
        <p:sp>
          <p:nvSpPr>
            <p:cNvPr id="16" name="Rectangle 15">
              <a:extLst>
                <a:ext uri="{FF2B5EF4-FFF2-40B4-BE49-F238E27FC236}">
                  <a16:creationId xmlns:a16="http://schemas.microsoft.com/office/drawing/2014/main" id="{B819B82E-E09B-6347-AA71-2A44B3C1817D}"/>
                </a:ext>
              </a:extLst>
            </p:cNvPr>
            <p:cNvSpPr/>
            <p:nvPr/>
          </p:nvSpPr>
          <p:spPr>
            <a:xfrm>
              <a:off x="1672770" y="3438967"/>
              <a:ext cx="2103461" cy="523220"/>
            </a:xfrm>
            <a:prstGeom prst="rect">
              <a:avLst/>
            </a:prstGeom>
          </p:spPr>
          <p:txBody>
            <a:bodyPr wrap="none">
              <a:spAutoFit/>
            </a:bodyPr>
            <a:lstStyle/>
            <a:p>
              <a:pPr marL="457200" indent="-276225">
                <a:buFont typeface="Arial" panose="020B0604020202020204" pitchFamily="34" charset="0"/>
                <a:buChar char="•"/>
              </a:pPr>
              <a:r>
                <a:rPr lang="en-US" sz="2800" dirty="0">
                  <a:solidFill>
                    <a:srgbClr val="380000"/>
                  </a:solidFill>
                  <a:latin typeface="Garamond" panose="02020404030301010803" pitchFamily="18" charset="0"/>
                </a:rPr>
                <a:t>Ambiguity</a:t>
              </a:r>
            </a:p>
          </p:txBody>
        </p:sp>
      </p:grpSp>
      <p:grpSp>
        <p:nvGrpSpPr>
          <p:cNvPr id="24" name="Group 23">
            <a:extLst>
              <a:ext uri="{FF2B5EF4-FFF2-40B4-BE49-F238E27FC236}">
                <a16:creationId xmlns:a16="http://schemas.microsoft.com/office/drawing/2014/main" id="{066B3962-9F3E-3E48-B72D-B0F503FE2BBA}"/>
              </a:ext>
            </a:extLst>
          </p:cNvPr>
          <p:cNvGrpSpPr/>
          <p:nvPr/>
        </p:nvGrpSpPr>
        <p:grpSpPr>
          <a:xfrm>
            <a:off x="1786907" y="5535002"/>
            <a:ext cx="10116356" cy="908633"/>
            <a:chOff x="1786907" y="5535002"/>
            <a:chExt cx="10116356" cy="908633"/>
          </a:xfrm>
        </p:grpSpPr>
        <p:pic>
          <p:nvPicPr>
            <p:cNvPr id="11" name="Picture 10" descr="A close up of a logo&#10;&#10;Description automatically generated">
              <a:extLst>
                <a:ext uri="{FF2B5EF4-FFF2-40B4-BE49-F238E27FC236}">
                  <a16:creationId xmlns:a16="http://schemas.microsoft.com/office/drawing/2014/main" id="{0FE46BB1-BB08-D440-BF6E-80A8E48D4721}"/>
                </a:ext>
              </a:extLst>
            </p:cNvPr>
            <p:cNvPicPr>
              <a:picLocks noChangeAspect="1"/>
            </p:cNvPicPr>
            <p:nvPr/>
          </p:nvPicPr>
          <p:blipFill rotWithShape="1">
            <a:blip r:embed="rId7">
              <a:extLst>
                <a:ext uri="{28A0092B-C50C-407E-A947-70E740481C1C}">
                  <a14:useLocalDpi xmlns:a14="http://schemas.microsoft.com/office/drawing/2010/main" val="0"/>
                </a:ext>
              </a:extLst>
            </a:blip>
            <a:srcRect b="22870"/>
            <a:stretch/>
          </p:blipFill>
          <p:spPr>
            <a:xfrm>
              <a:off x="5220033" y="5535002"/>
              <a:ext cx="6683230" cy="908633"/>
            </a:xfrm>
            <a:prstGeom prst="rect">
              <a:avLst/>
            </a:prstGeom>
          </p:spPr>
        </p:pic>
        <p:sp>
          <p:nvSpPr>
            <p:cNvPr id="17" name="Rectangle 16">
              <a:extLst>
                <a:ext uri="{FF2B5EF4-FFF2-40B4-BE49-F238E27FC236}">
                  <a16:creationId xmlns:a16="http://schemas.microsoft.com/office/drawing/2014/main" id="{40F36365-E4C9-E14A-9EF4-B5D0E9D91219}"/>
                </a:ext>
              </a:extLst>
            </p:cNvPr>
            <p:cNvSpPr/>
            <p:nvPr/>
          </p:nvSpPr>
          <p:spPr>
            <a:xfrm>
              <a:off x="1786907" y="5682387"/>
              <a:ext cx="3226781" cy="523220"/>
            </a:xfrm>
            <a:prstGeom prst="rect">
              <a:avLst/>
            </a:prstGeom>
          </p:spPr>
          <p:txBody>
            <a:bodyPr wrap="none">
              <a:spAutoFit/>
            </a:bodyPr>
            <a:lstStyle/>
            <a:p>
              <a:pPr marL="457200" indent="-276225">
                <a:buFont typeface="Arial" panose="020B0604020202020204" pitchFamily="34" charset="0"/>
                <a:buChar char="•"/>
              </a:pPr>
              <a:r>
                <a:rPr lang="en-US" sz="2800" dirty="0">
                  <a:solidFill>
                    <a:srgbClr val="380000"/>
                  </a:solidFill>
                  <a:latin typeface="Garamond" panose="02020404030301010803" pitchFamily="18" charset="0"/>
                </a:rPr>
                <a:t>Intensity of words</a:t>
              </a:r>
            </a:p>
          </p:txBody>
        </p:sp>
      </p:grpSp>
    </p:spTree>
    <p:extLst>
      <p:ext uri="{BB962C8B-B14F-4D97-AF65-F5344CB8AC3E}">
        <p14:creationId xmlns:p14="http://schemas.microsoft.com/office/powerpoint/2010/main" val="386040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17128-59B6-B243-8EDF-14A72D37C811}"/>
              </a:ext>
            </a:extLst>
          </p:cNvPr>
          <p:cNvSpPr txBox="1"/>
          <p:nvPr/>
        </p:nvSpPr>
        <p:spPr>
          <a:xfrm>
            <a:off x="2306725" y="299804"/>
            <a:ext cx="7578550" cy="923330"/>
          </a:xfrm>
          <a:prstGeom prst="rect">
            <a:avLst/>
          </a:prstGeom>
          <a:noFill/>
        </p:spPr>
        <p:txBody>
          <a:bodyPr wrap="none" rtlCol="0">
            <a:spAutoFit/>
          </a:bodyPr>
          <a:lstStyle/>
          <a:p>
            <a:r>
              <a:rPr lang="es-ES" sz="5400" b="1" dirty="0">
                <a:solidFill>
                  <a:srgbClr val="6B1651"/>
                </a:solidFill>
                <a:latin typeface="Garamond" panose="02020404030301010803" pitchFamily="18" charset="0"/>
              </a:rPr>
              <a:t>BUSINESS APPROACH</a:t>
            </a:r>
          </a:p>
        </p:txBody>
      </p:sp>
      <p:grpSp>
        <p:nvGrpSpPr>
          <p:cNvPr id="11" name="Groupe 10">
            <a:extLst>
              <a:ext uri="{FF2B5EF4-FFF2-40B4-BE49-F238E27FC236}">
                <a16:creationId xmlns:a16="http://schemas.microsoft.com/office/drawing/2014/main" id="{FBAA2717-A939-FD48-B84F-6E6870E67B8C}"/>
              </a:ext>
            </a:extLst>
          </p:cNvPr>
          <p:cNvGrpSpPr/>
          <p:nvPr/>
        </p:nvGrpSpPr>
        <p:grpSpPr>
          <a:xfrm>
            <a:off x="3465690" y="1973647"/>
            <a:ext cx="3444241" cy="2910706"/>
            <a:chOff x="2651759" y="1208637"/>
            <a:chExt cx="3444241" cy="2910706"/>
          </a:xfrm>
        </p:grpSpPr>
        <p:pic>
          <p:nvPicPr>
            <p:cNvPr id="7" name="Image 6" descr="Une image contenant personne, homme, tenant, posant&#10;&#10;Description générée automatiquement">
              <a:extLst>
                <a:ext uri="{FF2B5EF4-FFF2-40B4-BE49-F238E27FC236}">
                  <a16:creationId xmlns:a16="http://schemas.microsoft.com/office/drawing/2014/main" id="{6E16C0D6-C488-2A41-BB86-80F39557B378}"/>
                </a:ext>
              </a:extLst>
            </p:cNvPr>
            <p:cNvPicPr>
              <a:picLocks noChangeAspect="1"/>
            </p:cNvPicPr>
            <p:nvPr/>
          </p:nvPicPr>
          <p:blipFill rotWithShape="1">
            <a:blip r:embed="rId3">
              <a:extLst>
                <a:ext uri="{28A0092B-C50C-407E-A947-70E740481C1C}">
                  <a14:useLocalDpi xmlns:a14="http://schemas.microsoft.com/office/drawing/2010/main" val="0"/>
                </a:ext>
              </a:extLst>
            </a:blip>
            <a:srcRect l="8335" t="9562" r="6531"/>
            <a:stretch/>
          </p:blipFill>
          <p:spPr>
            <a:xfrm>
              <a:off x="2651759" y="1208637"/>
              <a:ext cx="3444241" cy="2601362"/>
            </a:xfrm>
            <a:prstGeom prst="rect">
              <a:avLst/>
            </a:prstGeom>
          </p:spPr>
        </p:pic>
        <p:sp>
          <p:nvSpPr>
            <p:cNvPr id="8" name="ZoneTexte 7">
              <a:extLst>
                <a:ext uri="{FF2B5EF4-FFF2-40B4-BE49-F238E27FC236}">
                  <a16:creationId xmlns:a16="http://schemas.microsoft.com/office/drawing/2014/main" id="{7A527D4D-718B-8C43-B356-E90278A35DBB}"/>
                </a:ext>
              </a:extLst>
            </p:cNvPr>
            <p:cNvSpPr txBox="1"/>
            <p:nvPr/>
          </p:nvSpPr>
          <p:spPr>
            <a:xfrm>
              <a:off x="3828633" y="3750011"/>
              <a:ext cx="1090491" cy="369332"/>
            </a:xfrm>
            <a:prstGeom prst="rect">
              <a:avLst/>
            </a:prstGeom>
            <a:noFill/>
          </p:spPr>
          <p:txBody>
            <a:bodyPr wrap="none" rtlCol="0">
              <a:spAutoFit/>
            </a:bodyPr>
            <a:lstStyle/>
            <a:p>
              <a:r>
                <a:rPr lang="en-US" dirty="0"/>
                <a:t>A student</a:t>
              </a:r>
            </a:p>
          </p:txBody>
        </p:sp>
      </p:grpSp>
      <p:grpSp>
        <p:nvGrpSpPr>
          <p:cNvPr id="10" name="Groupe 9">
            <a:extLst>
              <a:ext uri="{FF2B5EF4-FFF2-40B4-BE49-F238E27FC236}">
                <a16:creationId xmlns:a16="http://schemas.microsoft.com/office/drawing/2014/main" id="{48908230-A087-C143-971F-10889971C273}"/>
              </a:ext>
            </a:extLst>
          </p:cNvPr>
          <p:cNvGrpSpPr/>
          <p:nvPr/>
        </p:nvGrpSpPr>
        <p:grpSpPr>
          <a:xfrm>
            <a:off x="1309256" y="2071042"/>
            <a:ext cx="1603907" cy="2925947"/>
            <a:chOff x="544933" y="1208637"/>
            <a:chExt cx="1603907" cy="2925947"/>
          </a:xfrm>
        </p:grpSpPr>
        <p:pic>
          <p:nvPicPr>
            <p:cNvPr id="5" name="Image 4" descr="Une image contenant personne, cravate, homme, portant&#10;&#10;Description générée automatiquement">
              <a:extLst>
                <a:ext uri="{FF2B5EF4-FFF2-40B4-BE49-F238E27FC236}">
                  <a16:creationId xmlns:a16="http://schemas.microsoft.com/office/drawing/2014/main" id="{78B5E854-2809-FC4C-8459-8D3C936E3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33" y="1208637"/>
              <a:ext cx="1603907" cy="2601362"/>
            </a:xfrm>
            <a:prstGeom prst="rect">
              <a:avLst/>
            </a:prstGeom>
          </p:spPr>
        </p:pic>
        <p:sp>
          <p:nvSpPr>
            <p:cNvPr id="9" name="ZoneTexte 8">
              <a:extLst>
                <a:ext uri="{FF2B5EF4-FFF2-40B4-BE49-F238E27FC236}">
                  <a16:creationId xmlns:a16="http://schemas.microsoft.com/office/drawing/2014/main" id="{BC7546DC-4C09-AF40-88C8-85913C2AC7E5}"/>
                </a:ext>
              </a:extLst>
            </p:cNvPr>
            <p:cNvSpPr txBox="1"/>
            <p:nvPr/>
          </p:nvSpPr>
          <p:spPr>
            <a:xfrm>
              <a:off x="623717" y="3765252"/>
              <a:ext cx="1188146" cy="369332"/>
            </a:xfrm>
            <a:prstGeom prst="rect">
              <a:avLst/>
            </a:prstGeom>
            <a:noFill/>
          </p:spPr>
          <p:txBody>
            <a:bodyPr wrap="none" rtlCol="0">
              <a:spAutoFit/>
            </a:bodyPr>
            <a:lstStyle/>
            <a:p>
              <a:r>
                <a:rPr lang="en-US" dirty="0"/>
                <a:t>A celebrity</a:t>
              </a:r>
            </a:p>
          </p:txBody>
        </p:sp>
      </p:grpSp>
      <p:grpSp>
        <p:nvGrpSpPr>
          <p:cNvPr id="12" name="Group 25">
            <a:extLst>
              <a:ext uri="{FF2B5EF4-FFF2-40B4-BE49-F238E27FC236}">
                <a16:creationId xmlns:a16="http://schemas.microsoft.com/office/drawing/2014/main" id="{8CEF5C32-69BF-0047-B7E8-FD01F0555264}"/>
              </a:ext>
            </a:extLst>
          </p:cNvPr>
          <p:cNvGrpSpPr/>
          <p:nvPr/>
        </p:nvGrpSpPr>
        <p:grpSpPr>
          <a:xfrm>
            <a:off x="6935894" y="2054109"/>
            <a:ext cx="4748729" cy="830997"/>
            <a:chOff x="3436651" y="1516226"/>
            <a:chExt cx="4748729" cy="830997"/>
          </a:xfrm>
        </p:grpSpPr>
        <p:sp>
          <p:nvSpPr>
            <p:cNvPr id="13" name="TextBox 9">
              <a:extLst>
                <a:ext uri="{FF2B5EF4-FFF2-40B4-BE49-F238E27FC236}">
                  <a16:creationId xmlns:a16="http://schemas.microsoft.com/office/drawing/2014/main" id="{E115676E-E94A-3547-8012-F86967B10320}"/>
                </a:ext>
              </a:extLst>
            </p:cNvPr>
            <p:cNvSpPr txBox="1"/>
            <p:nvPr/>
          </p:nvSpPr>
          <p:spPr>
            <a:xfrm>
              <a:off x="3436651" y="1579991"/>
              <a:ext cx="3975704" cy="584775"/>
            </a:xfrm>
            <a:prstGeom prst="rect">
              <a:avLst/>
            </a:prstGeom>
            <a:noFill/>
          </p:spPr>
          <p:txBody>
            <a:bodyPr wrap="none" rtlCol="0">
              <a:spAutoFit/>
            </a:bodyPr>
            <a:lstStyle/>
            <a:p>
              <a:pPr marL="141287"/>
              <a:r>
                <a:rPr lang="es-ES" sz="3200" b="1" dirty="0">
                  <a:solidFill>
                    <a:srgbClr val="380000"/>
                  </a:solidFill>
                  <a:latin typeface="Garamond" panose="02020404030301010803" pitchFamily="18" charset="0"/>
                </a:rPr>
                <a:t>1) </a:t>
              </a:r>
              <a:r>
                <a:rPr lang="es-ES" sz="3200" b="1" dirty="0" err="1">
                  <a:solidFill>
                    <a:srgbClr val="380000"/>
                  </a:solidFill>
                  <a:latin typeface="Garamond" panose="02020404030301010803" pitchFamily="18" charset="0"/>
                </a:rPr>
                <a:t>Level</a:t>
              </a:r>
              <a:r>
                <a:rPr lang="es-ES" sz="3200" b="1" dirty="0">
                  <a:solidFill>
                    <a:srgbClr val="380000"/>
                  </a:solidFill>
                  <a:latin typeface="Garamond" panose="02020404030301010803" pitchFamily="18" charset="0"/>
                </a:rPr>
                <a:t> of </a:t>
              </a:r>
              <a:r>
                <a:rPr lang="es-ES" sz="3200" b="1" dirty="0" err="1">
                  <a:solidFill>
                    <a:srgbClr val="380000"/>
                  </a:solidFill>
                  <a:latin typeface="Garamond" panose="02020404030301010803" pitchFamily="18" charset="0"/>
                </a:rPr>
                <a:t>negativity</a:t>
              </a:r>
              <a:endParaRPr lang="es-ES" sz="3200" b="1" dirty="0">
                <a:solidFill>
                  <a:srgbClr val="380000"/>
                </a:solidFill>
                <a:latin typeface="Garamond" panose="02020404030301010803" pitchFamily="18" charset="0"/>
              </a:endParaRPr>
            </a:p>
          </p:txBody>
        </p:sp>
        <p:sp>
          <p:nvSpPr>
            <p:cNvPr id="14" name="TextBox 15">
              <a:extLst>
                <a:ext uri="{FF2B5EF4-FFF2-40B4-BE49-F238E27FC236}">
                  <a16:creationId xmlns:a16="http://schemas.microsoft.com/office/drawing/2014/main" id="{36E22842-D64C-9944-9C4B-1EEB9798F3FB}"/>
                </a:ext>
              </a:extLst>
            </p:cNvPr>
            <p:cNvSpPr txBox="1"/>
            <p:nvPr/>
          </p:nvSpPr>
          <p:spPr>
            <a:xfrm>
              <a:off x="7420140" y="1516226"/>
              <a:ext cx="765240" cy="830997"/>
            </a:xfrm>
            <a:prstGeom prst="rect">
              <a:avLst/>
            </a:prstGeom>
            <a:noFill/>
          </p:spPr>
          <p:txBody>
            <a:bodyPr wrap="square" rtlCol="0">
              <a:spAutoFit/>
            </a:bodyPr>
            <a:lstStyle/>
            <a:p>
              <a:r>
                <a:rPr lang="es-ES" sz="4800" dirty="0"/>
                <a:t>😠</a:t>
              </a:r>
              <a:endParaRPr lang="es-ES" sz="2400" dirty="0"/>
            </a:p>
          </p:txBody>
        </p:sp>
      </p:grpSp>
      <p:grpSp>
        <p:nvGrpSpPr>
          <p:cNvPr id="15" name="Group 27">
            <a:extLst>
              <a:ext uri="{FF2B5EF4-FFF2-40B4-BE49-F238E27FC236}">
                <a16:creationId xmlns:a16="http://schemas.microsoft.com/office/drawing/2014/main" id="{950BFDAD-6913-7F42-96E2-CEB5F09DFFF2}"/>
              </a:ext>
            </a:extLst>
          </p:cNvPr>
          <p:cNvGrpSpPr/>
          <p:nvPr/>
        </p:nvGrpSpPr>
        <p:grpSpPr>
          <a:xfrm>
            <a:off x="7242324" y="2885106"/>
            <a:ext cx="3322917" cy="855375"/>
            <a:chOff x="3743081" y="2347223"/>
            <a:chExt cx="3322917" cy="855375"/>
          </a:xfrm>
        </p:grpSpPr>
        <p:pic>
          <p:nvPicPr>
            <p:cNvPr id="16" name="Graphic 17" descr="Connections">
              <a:extLst>
                <a:ext uri="{FF2B5EF4-FFF2-40B4-BE49-F238E27FC236}">
                  <a16:creationId xmlns:a16="http://schemas.microsoft.com/office/drawing/2014/main" id="{96F89208-936A-9D4F-BFFC-3BD6F4D104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0868" y="2347223"/>
              <a:ext cx="855130" cy="855375"/>
            </a:xfrm>
            <a:prstGeom prst="rect">
              <a:avLst/>
            </a:prstGeom>
          </p:spPr>
        </p:pic>
        <p:sp>
          <p:nvSpPr>
            <p:cNvPr id="17" name="Rectangle 16">
              <a:extLst>
                <a:ext uri="{FF2B5EF4-FFF2-40B4-BE49-F238E27FC236}">
                  <a16:creationId xmlns:a16="http://schemas.microsoft.com/office/drawing/2014/main" id="{F3BC3143-1E0B-0E4A-8DC4-B132A0990E23}"/>
                </a:ext>
              </a:extLst>
            </p:cNvPr>
            <p:cNvSpPr/>
            <p:nvPr/>
          </p:nvSpPr>
          <p:spPr>
            <a:xfrm>
              <a:off x="3743081" y="2425223"/>
              <a:ext cx="2475972" cy="584775"/>
            </a:xfrm>
            <a:prstGeom prst="rect">
              <a:avLst/>
            </a:prstGeom>
          </p:spPr>
          <p:txBody>
            <a:bodyPr wrap="square">
              <a:spAutoFit/>
            </a:bodyPr>
            <a:lstStyle/>
            <a:p>
              <a:pPr marL="141287">
                <a:spcBef>
                  <a:spcPts val="700"/>
                </a:spcBef>
              </a:pPr>
              <a:r>
                <a:rPr lang="es-ES" sz="3200" b="1" dirty="0">
                  <a:solidFill>
                    <a:srgbClr val="380000"/>
                  </a:solidFill>
                  <a:latin typeface="Garamond" panose="02020404030301010803" pitchFamily="18" charset="0"/>
                </a:rPr>
                <a:t>2) </a:t>
              </a:r>
              <a:r>
                <a:rPr lang="es-ES" sz="3200" b="1" dirty="0" err="1">
                  <a:solidFill>
                    <a:srgbClr val="380000"/>
                  </a:solidFill>
                  <a:latin typeface="Garamond" panose="02020404030301010803" pitchFamily="18" charset="0"/>
                </a:rPr>
                <a:t>Followers</a:t>
              </a:r>
              <a:endParaRPr lang="es-ES" sz="3200" b="1" dirty="0">
                <a:solidFill>
                  <a:srgbClr val="380000"/>
                </a:solidFill>
                <a:latin typeface="Garamond" panose="02020404030301010803" pitchFamily="18" charset="0"/>
              </a:endParaRPr>
            </a:p>
          </p:txBody>
        </p:sp>
      </p:grpSp>
      <p:grpSp>
        <p:nvGrpSpPr>
          <p:cNvPr id="18" name="Group 28">
            <a:extLst>
              <a:ext uri="{FF2B5EF4-FFF2-40B4-BE49-F238E27FC236}">
                <a16:creationId xmlns:a16="http://schemas.microsoft.com/office/drawing/2014/main" id="{A49C1F42-9215-0246-B59E-8A1D931C1BD1}"/>
              </a:ext>
            </a:extLst>
          </p:cNvPr>
          <p:cNvGrpSpPr/>
          <p:nvPr/>
        </p:nvGrpSpPr>
        <p:grpSpPr>
          <a:xfrm>
            <a:off x="7587414" y="3859438"/>
            <a:ext cx="2762223" cy="625425"/>
            <a:chOff x="4088171" y="3321555"/>
            <a:chExt cx="2762223" cy="625425"/>
          </a:xfrm>
        </p:grpSpPr>
        <p:sp>
          <p:nvSpPr>
            <p:cNvPr id="19" name="Rectangle 18">
              <a:extLst>
                <a:ext uri="{FF2B5EF4-FFF2-40B4-BE49-F238E27FC236}">
                  <a16:creationId xmlns:a16="http://schemas.microsoft.com/office/drawing/2014/main" id="{039C908C-2DC5-F444-98E6-1D0D32EFE27E}"/>
                </a:ext>
              </a:extLst>
            </p:cNvPr>
            <p:cNvSpPr/>
            <p:nvPr/>
          </p:nvSpPr>
          <p:spPr>
            <a:xfrm>
              <a:off x="4088171" y="3321555"/>
              <a:ext cx="2171685" cy="584775"/>
            </a:xfrm>
            <a:prstGeom prst="rect">
              <a:avLst/>
            </a:prstGeom>
          </p:spPr>
          <p:txBody>
            <a:bodyPr wrap="none">
              <a:spAutoFit/>
            </a:bodyPr>
            <a:lstStyle/>
            <a:p>
              <a:pPr marL="141287">
                <a:spcBef>
                  <a:spcPts val="700"/>
                </a:spcBef>
              </a:pPr>
              <a:r>
                <a:rPr lang="es-ES" sz="3200" b="1" dirty="0">
                  <a:solidFill>
                    <a:srgbClr val="380000"/>
                  </a:solidFill>
                  <a:latin typeface="Garamond" panose="02020404030301010803" pitchFamily="18" charset="0"/>
                </a:rPr>
                <a:t>3) </a:t>
              </a:r>
              <a:r>
                <a:rPr lang="es-ES" sz="3200" b="1" dirty="0" err="1">
                  <a:solidFill>
                    <a:srgbClr val="380000"/>
                  </a:solidFill>
                  <a:latin typeface="Garamond" panose="02020404030301010803" pitchFamily="18" charset="0"/>
                </a:rPr>
                <a:t>Verified</a:t>
              </a:r>
              <a:r>
                <a:rPr lang="es-ES" dirty="0">
                  <a:solidFill>
                    <a:srgbClr val="380000"/>
                  </a:solidFill>
                  <a:latin typeface="Garamond" panose="02020404030301010803" pitchFamily="18" charset="0"/>
                </a:rPr>
                <a:t> </a:t>
              </a:r>
            </a:p>
          </p:txBody>
        </p:sp>
        <p:pic>
          <p:nvPicPr>
            <p:cNvPr id="20" name="Picture 24" descr="A picture containing drawing&#10;&#10;Description automatically generated">
              <a:extLst>
                <a:ext uri="{FF2B5EF4-FFF2-40B4-BE49-F238E27FC236}">
                  <a16:creationId xmlns:a16="http://schemas.microsoft.com/office/drawing/2014/main" id="{FE0B5A1C-0BE0-CC47-8E89-1D7A35799CD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19053" y="3333592"/>
              <a:ext cx="631341" cy="613388"/>
            </a:xfrm>
            <a:prstGeom prst="rect">
              <a:avLst/>
            </a:prstGeom>
          </p:spPr>
        </p:pic>
      </p:grpSp>
    </p:spTree>
    <p:extLst>
      <p:ext uri="{BB962C8B-B14F-4D97-AF65-F5344CB8AC3E}">
        <p14:creationId xmlns:p14="http://schemas.microsoft.com/office/powerpoint/2010/main" val="1049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684E9BC4-5471-324A-A23A-7A4FC69838D5}"/>
              </a:ext>
            </a:extLst>
          </p:cNvPr>
          <p:cNvSpPr txBox="1"/>
          <p:nvPr/>
        </p:nvSpPr>
        <p:spPr>
          <a:xfrm>
            <a:off x="1064574" y="410738"/>
            <a:ext cx="10284739" cy="861774"/>
          </a:xfrm>
          <a:prstGeom prst="rect">
            <a:avLst/>
          </a:prstGeom>
          <a:noFill/>
        </p:spPr>
        <p:txBody>
          <a:bodyPr wrap="none" rtlCol="0">
            <a:spAutoFit/>
          </a:bodyPr>
          <a:lstStyle/>
          <a:p>
            <a:r>
              <a:rPr lang="es-ES" sz="5000" b="1" dirty="0">
                <a:solidFill>
                  <a:srgbClr val="6B1651"/>
                </a:solidFill>
                <a:latin typeface="Garamond" panose="02020404030301010803" pitchFamily="18" charset="0"/>
              </a:rPr>
              <a:t>FURTHER IMPLEMENTATIONS </a:t>
            </a:r>
          </a:p>
        </p:txBody>
      </p:sp>
      <p:grpSp>
        <p:nvGrpSpPr>
          <p:cNvPr id="2" name="Group 1">
            <a:extLst>
              <a:ext uri="{FF2B5EF4-FFF2-40B4-BE49-F238E27FC236}">
                <a16:creationId xmlns:a16="http://schemas.microsoft.com/office/drawing/2014/main" id="{4101DC1D-D639-ED41-97D6-486D4A269670}"/>
              </a:ext>
            </a:extLst>
          </p:cNvPr>
          <p:cNvGrpSpPr/>
          <p:nvPr/>
        </p:nvGrpSpPr>
        <p:grpSpPr>
          <a:xfrm>
            <a:off x="3322320" y="1612576"/>
            <a:ext cx="5439298" cy="914400"/>
            <a:chOff x="3322320" y="1612576"/>
            <a:chExt cx="5439298" cy="914400"/>
          </a:xfrm>
        </p:grpSpPr>
        <p:sp>
          <p:nvSpPr>
            <p:cNvPr id="3" name="TextBox 2">
              <a:extLst>
                <a:ext uri="{FF2B5EF4-FFF2-40B4-BE49-F238E27FC236}">
                  <a16:creationId xmlns:a16="http://schemas.microsoft.com/office/drawing/2014/main" id="{1FFD24DA-1423-C24B-AD7F-711F73CE29B1}"/>
                </a:ext>
              </a:extLst>
            </p:cNvPr>
            <p:cNvSpPr txBox="1"/>
            <p:nvPr/>
          </p:nvSpPr>
          <p:spPr>
            <a:xfrm>
              <a:off x="4497181" y="1819782"/>
              <a:ext cx="4264437" cy="523220"/>
            </a:xfrm>
            <a:prstGeom prst="rect">
              <a:avLst/>
            </a:prstGeom>
            <a:noFill/>
          </p:spPr>
          <p:txBody>
            <a:bodyPr wrap="none" rtlCol="0">
              <a:spAutoFit/>
            </a:bodyPr>
            <a:lstStyle/>
            <a:p>
              <a:r>
                <a:rPr lang="en-US" sz="2800" dirty="0">
                  <a:solidFill>
                    <a:srgbClr val="380000"/>
                  </a:solidFill>
                  <a:latin typeface="Garamond" panose="02020404030301010803" pitchFamily="18" charset="0"/>
                </a:rPr>
                <a:t>Market stock price prediction</a:t>
              </a:r>
            </a:p>
          </p:txBody>
        </p:sp>
        <p:pic>
          <p:nvPicPr>
            <p:cNvPr id="10" name="Graphique 9" descr="Tendance à la hausse">
              <a:extLst>
                <a:ext uri="{FF2B5EF4-FFF2-40B4-BE49-F238E27FC236}">
                  <a16:creationId xmlns:a16="http://schemas.microsoft.com/office/drawing/2014/main" id="{3F5BA94B-A90F-2743-93FF-13AD883BF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2320" y="1612576"/>
              <a:ext cx="914400" cy="914400"/>
            </a:xfrm>
            <a:prstGeom prst="rect">
              <a:avLst/>
            </a:prstGeom>
          </p:spPr>
        </p:pic>
      </p:grpSp>
      <p:grpSp>
        <p:nvGrpSpPr>
          <p:cNvPr id="4" name="Group 3">
            <a:extLst>
              <a:ext uri="{FF2B5EF4-FFF2-40B4-BE49-F238E27FC236}">
                <a16:creationId xmlns:a16="http://schemas.microsoft.com/office/drawing/2014/main" id="{F9BE0A7E-F683-E647-819A-7661811D54C3}"/>
              </a:ext>
            </a:extLst>
          </p:cNvPr>
          <p:cNvGrpSpPr/>
          <p:nvPr/>
        </p:nvGrpSpPr>
        <p:grpSpPr>
          <a:xfrm>
            <a:off x="3322320" y="2759742"/>
            <a:ext cx="4594387" cy="914400"/>
            <a:chOff x="3322320" y="2759742"/>
            <a:chExt cx="4594387" cy="914400"/>
          </a:xfrm>
        </p:grpSpPr>
        <p:pic>
          <p:nvPicPr>
            <p:cNvPr id="8" name="Graphique 7" descr="Cadenas">
              <a:extLst>
                <a:ext uri="{FF2B5EF4-FFF2-40B4-BE49-F238E27FC236}">
                  <a16:creationId xmlns:a16="http://schemas.microsoft.com/office/drawing/2014/main" id="{297FDBE2-7322-954A-9B3D-8C504845F8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2320" y="2759742"/>
              <a:ext cx="914400" cy="914400"/>
            </a:xfrm>
            <a:prstGeom prst="rect">
              <a:avLst/>
            </a:prstGeom>
          </p:spPr>
        </p:pic>
        <p:sp>
          <p:nvSpPr>
            <p:cNvPr id="13" name="TextBox 2">
              <a:extLst>
                <a:ext uri="{FF2B5EF4-FFF2-40B4-BE49-F238E27FC236}">
                  <a16:creationId xmlns:a16="http://schemas.microsoft.com/office/drawing/2014/main" id="{D72BD8C5-DE69-BE49-B7BA-9F7FEB0786BD}"/>
                </a:ext>
              </a:extLst>
            </p:cNvPr>
            <p:cNvSpPr txBox="1"/>
            <p:nvPr/>
          </p:nvSpPr>
          <p:spPr>
            <a:xfrm>
              <a:off x="4497181" y="2985812"/>
              <a:ext cx="3419526" cy="523220"/>
            </a:xfrm>
            <a:prstGeom prst="rect">
              <a:avLst/>
            </a:prstGeom>
            <a:noFill/>
          </p:spPr>
          <p:txBody>
            <a:bodyPr wrap="none" rtlCol="0">
              <a:spAutoFit/>
            </a:bodyPr>
            <a:lstStyle/>
            <a:p>
              <a:r>
                <a:rPr lang="en-US" sz="2800" dirty="0">
                  <a:solidFill>
                    <a:srgbClr val="380000"/>
                  </a:solidFill>
                  <a:latin typeface="Garamond" panose="02020404030301010803" pitchFamily="18" charset="0"/>
                </a:rPr>
                <a:t>Data deanonymization </a:t>
              </a:r>
            </a:p>
          </p:txBody>
        </p:sp>
      </p:grpSp>
      <p:grpSp>
        <p:nvGrpSpPr>
          <p:cNvPr id="5" name="Group 4">
            <a:extLst>
              <a:ext uri="{FF2B5EF4-FFF2-40B4-BE49-F238E27FC236}">
                <a16:creationId xmlns:a16="http://schemas.microsoft.com/office/drawing/2014/main" id="{8F9DE252-5EE3-874F-A076-33E969C515B8}"/>
              </a:ext>
            </a:extLst>
          </p:cNvPr>
          <p:cNvGrpSpPr/>
          <p:nvPr/>
        </p:nvGrpSpPr>
        <p:grpSpPr>
          <a:xfrm>
            <a:off x="3398520" y="4075642"/>
            <a:ext cx="4359490" cy="762000"/>
            <a:chOff x="3398520" y="4075642"/>
            <a:chExt cx="4359490" cy="762000"/>
          </a:xfrm>
        </p:grpSpPr>
        <p:pic>
          <p:nvPicPr>
            <p:cNvPr id="12" name="Image 11">
              <a:extLst>
                <a:ext uri="{FF2B5EF4-FFF2-40B4-BE49-F238E27FC236}">
                  <a16:creationId xmlns:a16="http://schemas.microsoft.com/office/drawing/2014/main" id="{EC48AC54-9DFC-E94A-91B5-B0719F4095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520" y="4075642"/>
              <a:ext cx="762000" cy="762000"/>
            </a:xfrm>
            <a:prstGeom prst="rect">
              <a:avLst/>
            </a:prstGeom>
          </p:spPr>
        </p:pic>
        <p:sp>
          <p:nvSpPr>
            <p:cNvPr id="14" name="TextBox 2">
              <a:extLst>
                <a:ext uri="{FF2B5EF4-FFF2-40B4-BE49-F238E27FC236}">
                  <a16:creationId xmlns:a16="http://schemas.microsoft.com/office/drawing/2014/main" id="{97E8F9EA-1C21-A945-9EB9-E6A1CCCA4A85}"/>
                </a:ext>
              </a:extLst>
            </p:cNvPr>
            <p:cNvSpPr txBox="1"/>
            <p:nvPr/>
          </p:nvSpPr>
          <p:spPr>
            <a:xfrm>
              <a:off x="4497181" y="4151842"/>
              <a:ext cx="3260829" cy="523220"/>
            </a:xfrm>
            <a:prstGeom prst="rect">
              <a:avLst/>
            </a:prstGeom>
            <a:noFill/>
          </p:spPr>
          <p:txBody>
            <a:bodyPr wrap="none" rtlCol="0">
              <a:spAutoFit/>
            </a:bodyPr>
            <a:lstStyle/>
            <a:p>
              <a:r>
                <a:rPr lang="en-US" sz="2800" dirty="0">
                  <a:solidFill>
                    <a:srgbClr val="380000"/>
                  </a:solidFill>
                  <a:latin typeface="Garamond" panose="02020404030301010803" pitchFamily="18" charset="0"/>
                </a:rPr>
                <a:t>Ethical considerations</a:t>
              </a:r>
            </a:p>
          </p:txBody>
        </p:sp>
      </p:grpSp>
    </p:spTree>
    <p:extLst>
      <p:ext uri="{BB962C8B-B14F-4D97-AF65-F5344CB8AC3E}">
        <p14:creationId xmlns:p14="http://schemas.microsoft.com/office/powerpoint/2010/main" val="17037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937CDD9-B4B3-6141-9A09-AF37CB102994}">
  <we:reference id="wa104380121" version="2.0.0.0" store="en-GB"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265</TotalTime>
  <Words>722</Words>
  <Application>Microsoft Office PowerPoint</Application>
  <PresentationFormat>Grand écran</PresentationFormat>
  <Paragraphs>107</Paragraphs>
  <Slides>8</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Arial</vt:lpstr>
      <vt:lpstr>Calibri</vt:lpstr>
      <vt:lpstr>Calibri Light</vt:lpstr>
      <vt:lpstr>Garamond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Sarah Büchner</dc:creator>
  <cp:lastModifiedBy>Ibrahim Siey OUNON</cp:lastModifiedBy>
  <cp:revision>10</cp:revision>
  <dcterms:created xsi:type="dcterms:W3CDTF">2019-12-15T12:01:29Z</dcterms:created>
  <dcterms:modified xsi:type="dcterms:W3CDTF">2019-12-15T23:22:07Z</dcterms:modified>
</cp:coreProperties>
</file>